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57" r:id="rId3"/>
    <p:sldId id="258" r:id="rId4"/>
    <p:sldId id="265" r:id="rId5"/>
    <p:sldId id="260" r:id="rId6"/>
    <p:sldId id="276" r:id="rId7"/>
    <p:sldId id="274" r:id="rId8"/>
    <p:sldId id="269" r:id="rId9"/>
    <p:sldId id="270" r:id="rId10"/>
    <p:sldId id="271" r:id="rId11"/>
    <p:sldId id="277" r:id="rId12"/>
    <p:sldId id="273" r:id="rId13"/>
    <p:sldId id="261" r:id="rId14"/>
    <p:sldId id="263" r:id="rId15"/>
    <p:sldId id="26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013194-68D4-4F55-A46C-2839B302E3E7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B6B8AF-8E7B-49CC-A444-9EB06CBB2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890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6B8AF-8E7B-49CC-A444-9EB06CBB2B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522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100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rgbClr val="C000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505200"/>
            <a:ext cx="7924800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908" y="-12701"/>
            <a:ext cx="1485892" cy="1235513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72366" y="5578477"/>
            <a:ext cx="762000" cy="365125"/>
          </a:xfrm>
          <a:prstGeom prst="rect">
            <a:avLst/>
          </a:prstGeom>
        </p:spPr>
        <p:txBody>
          <a:bodyPr/>
          <a:lstStyle/>
          <a:p>
            <a:fld id="{A11C07D8-B3DC-4E21-BF7C-7A59ABBA22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74320" indent="-274320">
              <a:buSzPct val="100000"/>
              <a:buFont typeface="Wingdings" panose="05000000000000000000" pitchFamily="2" charset="2"/>
              <a:buChar char="q"/>
              <a:defRPr sz="2400">
                <a:latin typeface="Dotum" panose="020B0600000101010101" pitchFamily="34" charset="-127"/>
                <a:ea typeface="Dotum" panose="020B0600000101010101" pitchFamily="34" charset="-127"/>
              </a:defRPr>
            </a:lvl1pPr>
            <a:lvl2pPr marL="640080" indent="-246888">
              <a:buFont typeface="Wingdings" panose="05000000000000000000" pitchFamily="2" charset="2"/>
              <a:buChar char="ü"/>
              <a:defRPr sz="2000">
                <a:latin typeface="Dotum" panose="020B0600000101010101" pitchFamily="34" charset="-127"/>
                <a:ea typeface="Dotum" panose="020B0600000101010101" pitchFamily="34" charset="-127"/>
              </a:defRPr>
            </a:lvl2pPr>
            <a:lvl3pPr marL="914400" indent="-246888">
              <a:buFont typeface="Wingdings" panose="05000000000000000000" pitchFamily="2" charset="2"/>
              <a:buChar char="§"/>
              <a:defRPr sz="2000">
                <a:latin typeface="Dotum" panose="020B0600000101010101" pitchFamily="34" charset="-127"/>
                <a:ea typeface="Dotum" panose="020B0600000101010101" pitchFamily="34" charset="-127"/>
              </a:defRPr>
            </a:lvl3pPr>
            <a:lvl4pPr marL="1188720" indent="-210312">
              <a:buFont typeface="Arial" panose="020B0604020202020204" pitchFamily="34" charset="0"/>
              <a:buChar char="•"/>
              <a:defRPr sz="2000">
                <a:latin typeface="Dotum" panose="020B0600000101010101" pitchFamily="34" charset="-127"/>
                <a:ea typeface="Dotum" panose="020B0600000101010101" pitchFamily="34" charset="-127"/>
              </a:defRPr>
            </a:lvl4pPr>
            <a:lvl5pPr marL="1463040" indent="-210312">
              <a:buFont typeface="Courier New" panose="02070309020205020404" pitchFamily="49" charset="0"/>
              <a:buChar char="o"/>
              <a:defRPr sz="2000">
                <a:latin typeface="Dotum" panose="020B0600000101010101" pitchFamily="34" charset="-127"/>
                <a:ea typeface="Dotum" panose="020B0600000101010101" pitchFamily="34" charset="-127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877839"/>
            <a:ext cx="9121587" cy="10011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6465784"/>
            <a:ext cx="9144002" cy="100361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-12700" y="6565899"/>
            <a:ext cx="9156700" cy="38100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FMoH</a:t>
            </a:r>
            <a:r>
              <a:rPr lang="en-US" baseline="0" dirty="0" smtClean="0">
                <a:solidFill>
                  <a:schemeClr val="bg1"/>
                </a:solidFill>
              </a:rPr>
              <a:t> Second National Strategic Health Development Plan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00" y="6234112"/>
            <a:ext cx="725199" cy="638175"/>
          </a:xfrm>
          <a:prstGeom prst="rect">
            <a:avLst/>
          </a:prstGeom>
        </p:spPr>
      </p:pic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6553200"/>
            <a:ext cx="9163050" cy="304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46434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3"/>
            <a:ext cx="4762500" cy="31194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47708" y="132612"/>
            <a:ext cx="8229600" cy="70558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977956"/>
            <a:ext cx="8229600" cy="53466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05740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/>
              <a:t>SECOND FEDERAL STRATEGIC HEALTH DEVEOPEMENT PLAN (FSHDP II)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391400" y="6454777"/>
            <a:ext cx="762000" cy="365125"/>
          </a:xfrm>
          <a:prstGeom prst="rect">
            <a:avLst/>
          </a:prstGeom>
        </p:spPr>
        <p:txBody>
          <a:bodyPr/>
          <a:lstStyle/>
          <a:p>
            <a:fld id="{A11C07D8-B3DC-4E21-BF7C-7A59ABBA22F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Components (3/5)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r>
              <a:rPr lang="en-US" sz="1600" b="1" dirty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TABLE OF CONTENTS (contd.)</a:t>
            </a:r>
            <a:endParaRPr lang="en-GB" sz="1600" dirty="0">
              <a:latin typeface="Courier" pitchFamily="49" charset="0"/>
              <a:ea typeface="Times New Roman" pitchFamily="18" charset="0"/>
              <a:cs typeface="Courier" pitchFamily="49" charset="0"/>
            </a:endParaRPr>
          </a:p>
          <a:p>
            <a:pPr marL="0" lvl="0" indent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r>
              <a:rPr lang="en-US" b="1" dirty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Chapter 3 - 7: Strategic Health Priorities</a:t>
            </a:r>
            <a:endParaRPr lang="en-GB" dirty="0">
              <a:latin typeface="Courier" pitchFamily="49" charset="0"/>
              <a:ea typeface="Times New Roman" pitchFamily="18" charset="0"/>
              <a:cs typeface="Courier" pitchFamily="49" charset="0"/>
            </a:endParaRPr>
          </a:p>
          <a:p>
            <a:pPr marL="0" lvl="0" indent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r>
              <a:rPr lang="en-US" dirty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One Chapter for each of the 5 Strategic 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Pillars:</a:t>
            </a:r>
          </a:p>
          <a:p>
            <a:pPr marL="457200" lvl="0" indent="-45720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287338" algn="l"/>
              </a:tabLst>
            </a:pPr>
            <a:r>
              <a:rPr lang="en-US" dirty="0" smtClean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Enabled environment for attainment of sector outcomes</a:t>
            </a:r>
          </a:p>
          <a:p>
            <a:pPr marL="457200" lvl="0" indent="-45720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287338" algn="l"/>
              </a:tabLst>
            </a:pPr>
            <a:r>
              <a:rPr lang="en-US" dirty="0" smtClean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Increased utilization of essential health care services </a:t>
            </a:r>
          </a:p>
          <a:p>
            <a:pPr marL="457200" lvl="0" indent="-45720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287338" algn="l"/>
              </a:tabLst>
            </a:pPr>
            <a:r>
              <a:rPr lang="en-US" dirty="0" smtClean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Strengthened </a:t>
            </a:r>
            <a:r>
              <a:rPr lang="en-US" dirty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health 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system </a:t>
            </a:r>
            <a:r>
              <a:rPr lang="en-US" dirty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for delivery of 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a package </a:t>
            </a:r>
            <a:r>
              <a:rPr lang="en-US" dirty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of essential health care 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services</a:t>
            </a:r>
          </a:p>
          <a:p>
            <a:pPr marL="457200" lvl="0" indent="-45720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287338" algn="l"/>
              </a:tabLst>
            </a:pPr>
            <a:r>
              <a:rPr lang="en-US" dirty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Protection from health emergencies and 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risks</a:t>
            </a:r>
          </a:p>
          <a:p>
            <a:pPr marL="457200" lvl="0" indent="-45720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287338" algn="l"/>
              </a:tabLst>
            </a:pPr>
            <a:r>
              <a:rPr lang="en-US" dirty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Predictable Financing and Risk 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Protection</a:t>
            </a:r>
          </a:p>
          <a:p>
            <a:pPr marL="457200" lvl="0" indent="-45720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287338" algn="l"/>
              </a:tabLst>
            </a:pPr>
            <a:endParaRPr lang="en-US" dirty="0">
              <a:latin typeface="Arial Narrow" pitchFamily="34" charset="0"/>
              <a:ea typeface="Times New Roman" pitchFamily="18" charset="0"/>
              <a:cs typeface="Arial Narrow" pitchFamily="34" charset="0"/>
            </a:endParaRPr>
          </a:p>
          <a:p>
            <a:pPr marL="0" lvl="0" indent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r>
              <a:rPr lang="en-US" dirty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Give brief context, Goals, strategic objectives, interventions, activities, targets and 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indicators (only activity to be developed)</a:t>
            </a:r>
          </a:p>
          <a:p>
            <a:pPr marL="0" lvl="0" indent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endParaRPr lang="en-US" dirty="0" smtClean="0">
              <a:latin typeface="Arial Narrow" pitchFamily="34" charset="0"/>
              <a:ea typeface="Times New Roman" pitchFamily="18" charset="0"/>
              <a:cs typeface="Arial Narrow" pitchFamily="34" charset="0"/>
            </a:endParaRPr>
          </a:p>
          <a:p>
            <a:pPr marL="0" lvl="0" indent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endParaRPr lang="en-US" dirty="0">
              <a:latin typeface="Arial Narrow" pitchFamily="34" charset="0"/>
              <a:ea typeface="Times New Roman" pitchFamily="18" charset="0"/>
              <a:cs typeface="Courier" pitchFamily="49" charset="0"/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47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Components (4/5)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r>
              <a:rPr lang="en-US" sz="1600" b="1" dirty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TABLE OF CONTENTS (contd.)</a:t>
            </a:r>
            <a:endParaRPr lang="en-GB" sz="1600" dirty="0">
              <a:latin typeface="Courier" pitchFamily="49" charset="0"/>
              <a:ea typeface="Times New Roman" pitchFamily="18" charset="0"/>
              <a:cs typeface="Courier" pitchFamily="49" charset="0"/>
            </a:endParaRPr>
          </a:p>
          <a:p>
            <a:pPr marL="0" lvl="0" indent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r>
              <a:rPr lang="en-US" b="1" dirty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Chapter 8</a:t>
            </a:r>
            <a:r>
              <a:rPr lang="en-US" b="1" dirty="0" smtClean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: implementation framework </a:t>
            </a:r>
            <a:endParaRPr lang="en-US" dirty="0"/>
          </a:p>
          <a:p>
            <a:pPr fontAlgn="base" hangingPunct="0"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7338" algn="l"/>
              </a:tabLst>
            </a:pPr>
            <a:r>
              <a:rPr lang="en-US" dirty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Structures, Institutions, strategic partners, civil society, individuals, households and other actors should be identified as well as their roles and their inter relations. Include section on strengthening PHC at LGA 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level</a:t>
            </a:r>
          </a:p>
          <a:p>
            <a:pPr fontAlgn="base" hangingPunct="0"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7338" algn="l"/>
              </a:tabLst>
            </a:pPr>
            <a:endParaRPr lang="en-US" dirty="0">
              <a:latin typeface="Arial Narrow" pitchFamily="34" charset="0"/>
              <a:ea typeface="Times New Roman" pitchFamily="18" charset="0"/>
              <a:cs typeface="Arial Narrow" pitchFamily="34" charset="0"/>
            </a:endParaRPr>
          </a:p>
          <a:p>
            <a:pPr marL="0" indent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r>
              <a:rPr lang="en-US" b="1" dirty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CHAPTER 9:  M&amp;E PLAN: </a:t>
            </a:r>
            <a:r>
              <a:rPr lang="en-US" b="1" dirty="0" smtClean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ELEMENTS</a:t>
            </a:r>
          </a:p>
          <a:p>
            <a:pPr marL="0" indent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endParaRPr lang="en-US" b="1" dirty="0">
              <a:latin typeface="Arial Narrow" pitchFamily="34" charset="0"/>
              <a:ea typeface="Times New Roman" pitchFamily="18" charset="0"/>
              <a:cs typeface="Arial Narrow" pitchFamily="34" charset="0"/>
            </a:endParaRPr>
          </a:p>
          <a:p>
            <a:pPr marL="0" lvl="0" indent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r>
              <a:rPr lang="en-US" b="1" dirty="0" smtClean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ANNEX</a:t>
            </a:r>
            <a:endParaRPr lang="en-US" b="1" dirty="0">
              <a:latin typeface="Arial Narrow" pitchFamily="34" charset="0"/>
              <a:ea typeface="Times New Roman" pitchFamily="18" charset="0"/>
              <a:cs typeface="Arial Narrow" pitchFamily="34" charset="0"/>
            </a:endParaRPr>
          </a:p>
          <a:p>
            <a:pPr fontAlgn="base" hangingPunct="0"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7338" algn="l"/>
              </a:tabLst>
            </a:pPr>
            <a:r>
              <a:rPr lang="en-US" dirty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The duly completed Excel Planning Toolkit, Log frame with Goals, Strategic Objectives, Strategic Interventions, Indicators and Targets and Means of verification; 2018 Operational Plans, etc.</a:t>
            </a:r>
          </a:p>
          <a:p>
            <a:pPr marL="0" indent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endParaRPr lang="en-US" dirty="0">
              <a:latin typeface="Arial Narrow" pitchFamily="34" charset="0"/>
              <a:ea typeface="Times New Roman" pitchFamily="18" charset="0"/>
              <a:cs typeface="Arial Narrow" pitchFamily="34" charset="0"/>
            </a:endParaRPr>
          </a:p>
          <a:p>
            <a:pPr marL="0" indent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endParaRPr lang="en-US" b="1" dirty="0">
              <a:latin typeface="Arial Narrow" pitchFamily="34" charset="0"/>
              <a:ea typeface="Times New Roman" pitchFamily="18" charset="0"/>
              <a:cs typeface="Arial Narrow" pitchFamily="34" charset="0"/>
            </a:endParaRPr>
          </a:p>
          <a:p>
            <a:pPr marL="0" indent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endParaRPr lang="en-US" dirty="0">
              <a:latin typeface="Arial Narrow" pitchFamily="34" charset="0"/>
              <a:ea typeface="Times New Roman" pitchFamily="18" charset="0"/>
              <a:cs typeface="Arial Narrow" pitchFamily="34" charset="0"/>
            </a:endParaRPr>
          </a:p>
          <a:p>
            <a:pPr marL="0" lvl="0" indent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endParaRPr lang="en-GB" dirty="0">
              <a:solidFill>
                <a:srgbClr val="FF0000"/>
              </a:solidFill>
              <a:latin typeface="Courier" pitchFamily="49" charset="0"/>
              <a:ea typeface="Times New Roman" pitchFamily="18" charset="0"/>
              <a:cs typeface="Courier" pitchFamily="49" charset="0"/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3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Components (5/5): M&amp;E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36600" indent="-736600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altLang="en-US" dirty="0" smtClean="0"/>
              <a:t>I.     Introduction</a:t>
            </a:r>
            <a:endParaRPr lang="en-US" altLang="en-US" dirty="0"/>
          </a:p>
          <a:p>
            <a:pPr marL="736600" indent="-736600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altLang="en-US" dirty="0"/>
              <a:t>II.  	Description of the Program- including problem statement and framework(s)</a:t>
            </a:r>
          </a:p>
          <a:p>
            <a:pPr marL="736600" indent="-736600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altLang="en-US" dirty="0"/>
              <a:t>III.	Indicators - including data sources</a:t>
            </a:r>
          </a:p>
          <a:p>
            <a:pPr marL="736600" indent="-736600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altLang="en-US" dirty="0"/>
              <a:t>IV.	Data Collection</a:t>
            </a:r>
          </a:p>
          <a:p>
            <a:pPr marL="736600" indent="-736600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AutoNum type="romanUcPeriod" startAt="5"/>
            </a:pPr>
            <a:r>
              <a:rPr lang="en-US" altLang="en-US" dirty="0"/>
              <a:t>Monitoring Plan</a:t>
            </a:r>
          </a:p>
          <a:p>
            <a:pPr marL="736600" indent="-736600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AutoNum type="romanUcPeriod" startAt="5"/>
            </a:pPr>
            <a:r>
              <a:rPr lang="en-US" altLang="en-US" dirty="0"/>
              <a:t>Quality Assurance/Quality Improvement</a:t>
            </a:r>
          </a:p>
          <a:p>
            <a:pPr marL="736600" indent="-736600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altLang="en-US" dirty="0"/>
              <a:t>VI.	Research and Evaluation</a:t>
            </a:r>
          </a:p>
          <a:p>
            <a:pPr marL="736600" indent="-736600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altLang="en-US" dirty="0"/>
              <a:t>VII.	Data reportage, Dissemination and Use of Information</a:t>
            </a:r>
          </a:p>
          <a:p>
            <a:pPr marL="736600" indent="-736600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altLang="en-US" dirty="0"/>
              <a:t>VIII.	Capacity and Needs for M&amp;E Plan Implementation</a:t>
            </a:r>
          </a:p>
          <a:p>
            <a:pPr marL="736600" indent="-736600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AutoNum type="romanUcPeriod" startAt="9"/>
            </a:pPr>
            <a:r>
              <a:rPr lang="en-US" altLang="en-US" dirty="0"/>
              <a:t>Mechanism for M&amp;E Plan Update</a:t>
            </a:r>
          </a:p>
          <a:p>
            <a:pPr marL="736600" indent="-736600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AutoNum type="romanUcPeriod" startAt="9"/>
            </a:pPr>
            <a:r>
              <a:rPr lang="en-US" altLang="en-US" dirty="0"/>
              <a:t>Indicator Reference Sheets/matrix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01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0108" cy="1524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FSHDP II working tools and materials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NSHDP framework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Excel based planning tools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Information needed for situation analysis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Data collection tools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Monitoring &amp; Evaluation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Human Resource for Health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Infrastructure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Costing tools (One Health Tool)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5806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0108" cy="1524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Resources that may be useful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  <a:defRPr/>
            </a:pPr>
            <a:r>
              <a:rPr lang="en-US" dirty="0"/>
              <a:t>The following documents can be </a:t>
            </a:r>
            <a:r>
              <a:rPr lang="en-US" dirty="0" smtClean="0"/>
              <a:t>consulted </a:t>
            </a:r>
            <a:r>
              <a:rPr lang="en-US" dirty="0"/>
              <a:t>to obtain relevant </a:t>
            </a:r>
            <a:r>
              <a:rPr lang="en-US" dirty="0" smtClean="0"/>
              <a:t>data </a:t>
            </a:r>
            <a:r>
              <a:rPr lang="en-US" dirty="0"/>
              <a:t>for </a:t>
            </a:r>
            <a:r>
              <a:rPr lang="en-US" dirty="0" smtClean="0"/>
              <a:t>writing the FSHDP II </a:t>
            </a:r>
            <a:endParaRPr lang="en-US" dirty="0"/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dirty="0" smtClean="0"/>
              <a:t>FSHDP I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dirty="0" smtClean="0"/>
              <a:t>NSHDP </a:t>
            </a:r>
            <a:r>
              <a:rPr lang="en-US" dirty="0"/>
              <a:t>I 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dirty="0"/>
              <a:t>National Health Policy 2016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dirty="0" err="1"/>
              <a:t>Programme</a:t>
            </a:r>
            <a:r>
              <a:rPr lang="en-US" dirty="0"/>
              <a:t> policy and strategic plans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dirty="0"/>
              <a:t>National Health Act </a:t>
            </a:r>
            <a:r>
              <a:rPr lang="en-US" dirty="0" smtClean="0"/>
              <a:t>2014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dirty="0" smtClean="0"/>
              <a:t>Multiple Indicator Cluster Survey (MICS 2016)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dirty="0" smtClean="0"/>
              <a:t>National Demographic Health Survey (NDHS 2013)  </a:t>
            </a:r>
            <a:r>
              <a:rPr lang="en-US" dirty="0" err="1" smtClean="0"/>
              <a:t>etc</a:t>
            </a:r>
            <a:r>
              <a:rPr lang="en-US" dirty="0" smtClean="0"/>
              <a:t>   </a:t>
            </a:r>
            <a:endParaRPr lang="en-US" dirty="0"/>
          </a:p>
          <a:p>
            <a:pPr marL="36576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8440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0108" cy="1524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Milestones in the Development of FSHDP II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Inaugural </a:t>
            </a:r>
            <a:r>
              <a:rPr lang="en-US" dirty="0"/>
              <a:t>and training meeting</a:t>
            </a: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Data collection by trained persons from each organization (institution based)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Situational </a:t>
            </a:r>
            <a:r>
              <a:rPr lang="en-US" dirty="0"/>
              <a:t>analysis </a:t>
            </a:r>
            <a:r>
              <a:rPr lang="en-US" dirty="0" smtClean="0"/>
              <a:t>by federal consultants 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Planning and Costing workshop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Pre-validation workshop (technical persons only)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Validation workshop (technical persons and CEO of organization)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Submission 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7040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708" y="132612"/>
            <a:ext cx="8229600" cy="2991588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Overview of FSHDP II Development Process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Presentation outline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Introduction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FSHDP II as an integral part of </a:t>
            </a:r>
            <a:r>
              <a:rPr lang="en-US" dirty="0" smtClean="0"/>
              <a:t>NSHDPII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FSHDP II: the process so far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FSHDP II document products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Components of FSHDP II (table of contents and application)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 </a:t>
            </a:r>
            <a:r>
              <a:rPr lang="en-US" dirty="0" smtClean="0"/>
              <a:t>FSHDP II working tools and materials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Resource materials that may be useful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Milestones in the Development of FSHDP II 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38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NSHDP </a:t>
            </a:r>
            <a:r>
              <a:rPr lang="en-US" dirty="0" smtClean="0"/>
              <a:t>II: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is </a:t>
            </a:r>
            <a:r>
              <a:rPr lang="en-US" dirty="0"/>
              <a:t>a successor plan to NSHDP </a:t>
            </a:r>
            <a:r>
              <a:rPr lang="en-US" dirty="0" smtClean="0"/>
              <a:t>I (2010 – 2015) which was aimed at meeting MDGS by 2015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is intended to be more comprehensive, inclusive and holistic than NSHDP I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aspires towards SDG 3 (ensure healthy lives and promote well-being for all at all ages)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framework is in tandem with National Health Act and National Health Policy and other key health documents</a:t>
            </a:r>
          </a:p>
          <a:p>
            <a:r>
              <a:rPr lang="en-US" dirty="0"/>
              <a:t>FSHDP II should reflect the direction of NSHDP II framework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26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708" y="132612"/>
            <a:ext cx="8229600" cy="2000988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FSHDP II as an integral part of NSHDPII</a:t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FSHDP II as an integral part of NSHDP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endParaRPr lang="en-US" dirty="0" smtClean="0"/>
          </a:p>
          <a:p>
            <a:pPr>
              <a:buFont typeface="Arial" charset="0"/>
              <a:buChar char="•"/>
              <a:defRPr/>
            </a:pPr>
            <a:endParaRPr lang="en-US" dirty="0"/>
          </a:p>
          <a:p>
            <a:pPr>
              <a:buFont typeface="Arial" charset="0"/>
              <a:buChar char="•"/>
              <a:defRPr/>
            </a:pPr>
            <a:endParaRPr lang="en-US" dirty="0" smtClean="0"/>
          </a:p>
          <a:p>
            <a:pPr marL="0" indent="0">
              <a:buNone/>
              <a:defRPr/>
            </a:pPr>
            <a:endParaRPr lang="en-US" dirty="0" smtClean="0"/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dirty="0" smtClean="0"/>
              <a:t>NSHDP </a:t>
            </a:r>
            <a:r>
              <a:rPr lang="en-US" dirty="0"/>
              <a:t>II will be a composite plan </a:t>
            </a:r>
            <a:r>
              <a:rPr lang="en-US" dirty="0" smtClean="0"/>
              <a:t>comprising:</a:t>
            </a:r>
            <a:endParaRPr lang="en-US" dirty="0"/>
          </a:p>
          <a:p>
            <a:pPr lvl="1">
              <a:defRPr/>
            </a:pPr>
            <a:r>
              <a:rPr lang="en-US" dirty="0"/>
              <a:t>A component plan for each of  the 36 state and the FCT which will be known as a State/FCT strategic health development plan (SSHDP) </a:t>
            </a:r>
          </a:p>
          <a:p>
            <a:pPr lvl="1">
              <a:defRPr/>
            </a:pPr>
            <a:r>
              <a:rPr lang="en-US" dirty="0"/>
              <a:t>A Federal component plan which will be known as Federal strategic health development plan (FSHDP)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dirty="0"/>
              <a:t>Since the SSHDPs and FSHDP will be amalgamated to constitute the NSHDP II , there is a strong need for them to conform with the format/table  of contents  of the NSHDP II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7123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FSHDP- the process so far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Federal consultants (planning and costing) attended national workshop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Development of FSHDP II concept and </a:t>
            </a:r>
            <a:r>
              <a:rPr lang="en-US" dirty="0" err="1" smtClean="0"/>
              <a:t>workplan</a:t>
            </a:r>
            <a:r>
              <a:rPr lang="en-US" dirty="0" smtClean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Identified all Federal health entities and categorize them into FMOH, Agencies and Regulatory </a:t>
            </a:r>
            <a:r>
              <a:rPr lang="en-US" dirty="0"/>
              <a:t>B</a:t>
            </a:r>
            <a:r>
              <a:rPr lang="en-US" dirty="0" smtClean="0"/>
              <a:t>odies; Teaching/Specialty Hospitals and Federal Medical Centers and training institutions.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P</a:t>
            </a:r>
            <a:r>
              <a:rPr lang="en-US" dirty="0" smtClean="0"/>
              <a:t>lanning cell of each organization will take responsibility for the development of the FSHDPII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33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0108" cy="1524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FSHDP II document products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en-US" dirty="0" smtClean="0"/>
              <a:t>FSHDP </a:t>
            </a:r>
            <a:r>
              <a:rPr lang="en-US" altLang="en-US" dirty="0"/>
              <a:t>will be published in two separate volumes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Vol 1 will comprise a Narrative and Excel </a:t>
            </a:r>
            <a:r>
              <a:rPr lang="en-US" altLang="en-US" dirty="0" smtClean="0"/>
              <a:t>templates in 3 sections (for the 3 federal categories)</a:t>
            </a:r>
            <a:endParaRPr lang="en-US" alt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dirty="0"/>
              <a:t>T</a:t>
            </a:r>
            <a:r>
              <a:rPr lang="en-US" altLang="en-US" dirty="0" smtClean="0"/>
              <a:t>he </a:t>
            </a:r>
            <a:r>
              <a:rPr lang="en-US" altLang="en-US" dirty="0"/>
              <a:t>content of the narrative must be the basis for populating the excel template; and no item must be stated in excel which has not been mentioned in the narrative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dirty="0"/>
              <a:t>Volume 2 . This will comprise of the M&amp;E Plan of the FSHDP II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dirty="0"/>
              <a:t>It should be noted however that there will be a brief description of the M&amp;E plan in Volume 1 of the FSHDP </a:t>
            </a:r>
            <a:r>
              <a:rPr lang="en-US" altLang="en-US" dirty="0" smtClean="0"/>
              <a:t>II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dirty="0" smtClean="0"/>
              <a:t>HRH Profile??</a:t>
            </a:r>
            <a:endParaRPr lang="en-US" altLang="en-US" dirty="0"/>
          </a:p>
          <a:p>
            <a:pPr>
              <a:buFont typeface="Wingdings" panose="05000000000000000000" pitchFamily="2" charset="2"/>
              <a:buChar char="ü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4009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Components of the FSHDP  II (1/5)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 hangingPunct="0">
              <a:spcAft>
                <a:spcPts val="0"/>
              </a:spcAft>
              <a:buNone/>
              <a:tabLst>
                <a:tab pos="288290" algn="l"/>
              </a:tabLst>
            </a:pPr>
            <a:r>
              <a:rPr lang="en-US" b="1" kern="1400" dirty="0">
                <a:latin typeface="Arial Narrow"/>
                <a:ea typeface="Times New Roman"/>
                <a:cs typeface="Arial Narrow"/>
              </a:rPr>
              <a:t>TABLE OF CONTENTS</a:t>
            </a:r>
            <a:endParaRPr lang="en-GB" kern="1400" dirty="0">
              <a:latin typeface="Courier"/>
              <a:ea typeface="Times New Roman"/>
              <a:cs typeface="Courier"/>
            </a:endParaRPr>
          </a:p>
          <a:p>
            <a:pPr hangingPunct="0">
              <a:spcAft>
                <a:spcPts val="0"/>
              </a:spcAft>
              <a:tabLst>
                <a:tab pos="288290" algn="l"/>
              </a:tabLst>
            </a:pPr>
            <a:r>
              <a:rPr lang="en-US" b="1" kern="1400" dirty="0">
                <a:latin typeface="Arial Narrow"/>
                <a:ea typeface="Times New Roman"/>
                <a:cs typeface="Arial Narrow"/>
              </a:rPr>
              <a:t>Table of Contents</a:t>
            </a:r>
          </a:p>
          <a:p>
            <a:pPr hangingPunct="0">
              <a:spcAft>
                <a:spcPts val="0"/>
              </a:spcAft>
              <a:tabLst>
                <a:tab pos="288290" algn="l"/>
              </a:tabLst>
            </a:pPr>
            <a:r>
              <a:rPr lang="en-US" b="1" kern="1400" dirty="0">
                <a:latin typeface="Arial Narrow"/>
                <a:ea typeface="Times New Roman"/>
                <a:cs typeface="Arial Narrow"/>
              </a:rPr>
              <a:t>List of Tables</a:t>
            </a:r>
          </a:p>
          <a:p>
            <a:pPr hangingPunct="0">
              <a:spcAft>
                <a:spcPts val="0"/>
              </a:spcAft>
              <a:tabLst>
                <a:tab pos="288290" algn="l"/>
              </a:tabLst>
            </a:pPr>
            <a:r>
              <a:rPr lang="en-US" b="1" kern="1400" dirty="0">
                <a:latin typeface="Arial Narrow"/>
                <a:ea typeface="Times New Roman"/>
                <a:cs typeface="Arial Narrow"/>
              </a:rPr>
              <a:t>List of Figures</a:t>
            </a:r>
          </a:p>
          <a:p>
            <a:pPr hangingPunct="0">
              <a:spcAft>
                <a:spcPts val="0"/>
              </a:spcAft>
              <a:tabLst>
                <a:tab pos="288290" algn="l"/>
              </a:tabLst>
            </a:pPr>
            <a:r>
              <a:rPr lang="en-US" b="1" kern="1400" dirty="0">
                <a:latin typeface="Arial Narrow"/>
                <a:ea typeface="Times New Roman"/>
                <a:cs typeface="Arial Narrow"/>
              </a:rPr>
              <a:t>Acronyms</a:t>
            </a:r>
            <a:endParaRPr lang="en-GB" kern="1400" dirty="0">
              <a:latin typeface="Courier"/>
              <a:ea typeface="Times New Roman"/>
              <a:cs typeface="Courier"/>
            </a:endParaRPr>
          </a:p>
          <a:p>
            <a:pPr hangingPunct="0">
              <a:spcAft>
                <a:spcPts val="0"/>
              </a:spcAft>
              <a:tabLst>
                <a:tab pos="288290" algn="l"/>
              </a:tabLst>
            </a:pPr>
            <a:r>
              <a:rPr lang="en-US" b="1" kern="1400" dirty="0">
                <a:latin typeface="Arial Narrow"/>
                <a:ea typeface="Times New Roman"/>
                <a:cs typeface="Arial Narrow"/>
              </a:rPr>
              <a:t>Forward</a:t>
            </a:r>
          </a:p>
          <a:p>
            <a:pPr hangingPunct="0">
              <a:spcAft>
                <a:spcPts val="0"/>
              </a:spcAft>
              <a:tabLst>
                <a:tab pos="288290" algn="l"/>
              </a:tabLst>
            </a:pPr>
            <a:r>
              <a:rPr lang="en-US" b="1" kern="1400" dirty="0">
                <a:latin typeface="Arial Narrow"/>
                <a:ea typeface="Times New Roman"/>
                <a:cs typeface="Courier"/>
              </a:rPr>
              <a:t>Acknowledgements</a:t>
            </a:r>
            <a:endParaRPr lang="en-GB" kern="1400" dirty="0">
              <a:latin typeface="Courier"/>
              <a:ea typeface="Times New Roman"/>
              <a:cs typeface="Courier"/>
            </a:endParaRPr>
          </a:p>
          <a:p>
            <a:pPr hangingPunct="0">
              <a:spcAft>
                <a:spcPts val="0"/>
              </a:spcAft>
              <a:tabLst>
                <a:tab pos="288290" algn="l"/>
              </a:tabLst>
            </a:pPr>
            <a:r>
              <a:rPr lang="en-US" b="1" kern="1400" dirty="0">
                <a:latin typeface="Arial Narrow"/>
                <a:ea typeface="Times New Roman"/>
                <a:cs typeface="Arial Narrow"/>
              </a:rPr>
              <a:t>Executive summary</a:t>
            </a:r>
            <a:endParaRPr lang="en-GB" kern="1400" dirty="0">
              <a:latin typeface="Courier"/>
              <a:ea typeface="Times New Roman"/>
              <a:cs typeface="Courier"/>
            </a:endParaRPr>
          </a:p>
          <a:p>
            <a:pPr hangingPunct="0">
              <a:spcAft>
                <a:spcPts val="0"/>
              </a:spcAft>
              <a:tabLst>
                <a:tab pos="288290" algn="l"/>
              </a:tabLst>
            </a:pPr>
            <a:r>
              <a:rPr lang="en-US" b="1" kern="1400" dirty="0">
                <a:latin typeface="Arial Narrow"/>
                <a:ea typeface="Times New Roman"/>
                <a:cs typeface="Arial Narrow"/>
              </a:rPr>
              <a:t>Vision, Mission and Values</a:t>
            </a:r>
            <a:endParaRPr lang="en-GB" kern="1400" dirty="0">
              <a:latin typeface="Courier"/>
              <a:ea typeface="Times New Roman"/>
              <a:cs typeface="Courier"/>
            </a:endParaRPr>
          </a:p>
          <a:p>
            <a:pPr hangingPunct="0">
              <a:spcAft>
                <a:spcPts val="0"/>
              </a:spcAft>
              <a:tabLst>
                <a:tab pos="288290" algn="l"/>
              </a:tabLst>
            </a:pPr>
            <a:r>
              <a:rPr lang="en-US" b="1" kern="1400" dirty="0">
                <a:latin typeface="Arial Narrow"/>
                <a:ea typeface="Times New Roman"/>
                <a:cs typeface="Arial Narrow"/>
              </a:rPr>
              <a:t>Chapter 1: Introduction</a:t>
            </a:r>
            <a:endParaRPr lang="en-GB" kern="1400" dirty="0">
              <a:latin typeface="Courier"/>
              <a:ea typeface="Times New Roman"/>
              <a:cs typeface="Courier"/>
            </a:endParaRPr>
          </a:p>
          <a:p>
            <a:pPr marL="228600" indent="-228600" hangingPunct="0">
              <a:spcAft>
                <a:spcPts val="0"/>
              </a:spcAft>
              <a:tabLst>
                <a:tab pos="228600" algn="l"/>
                <a:tab pos="288290" algn="l"/>
              </a:tabLst>
            </a:pPr>
            <a:r>
              <a:rPr lang="en-US" kern="1400" dirty="0">
                <a:latin typeface="Arial Narrow"/>
                <a:ea typeface="Times New Roman"/>
                <a:cs typeface="Arial Narrow"/>
              </a:rPr>
              <a:t>1.1	Background</a:t>
            </a:r>
          </a:p>
          <a:p>
            <a:pPr marL="685800" lvl="1" indent="-228600" hangingPunct="0">
              <a:spcAft>
                <a:spcPts val="0"/>
              </a:spcAft>
              <a:tabLst>
                <a:tab pos="228600" algn="l"/>
                <a:tab pos="288290" algn="l"/>
              </a:tabLst>
            </a:pPr>
            <a:r>
              <a:rPr lang="en-US" sz="2400" kern="1400" dirty="0">
                <a:latin typeface="Arial Narrow"/>
                <a:ea typeface="Times New Roman"/>
                <a:cs typeface="Arial Narrow"/>
              </a:rPr>
              <a:t>            - Global, national and </a:t>
            </a:r>
            <a:r>
              <a:rPr lang="en-US" sz="2400" kern="1400" dirty="0" smtClean="0">
                <a:latin typeface="Arial Narrow"/>
                <a:ea typeface="Times New Roman"/>
                <a:cs typeface="Arial Narrow"/>
              </a:rPr>
              <a:t>federal </a:t>
            </a:r>
            <a:r>
              <a:rPr lang="en-US" sz="2400" kern="1400" dirty="0">
                <a:latin typeface="Arial Narrow"/>
                <a:ea typeface="Times New Roman"/>
                <a:cs typeface="Arial Narrow"/>
              </a:rPr>
              <a:t>context </a:t>
            </a:r>
          </a:p>
          <a:p>
            <a:pPr marL="685800" lvl="1" indent="-228600" hangingPunct="0">
              <a:spcAft>
                <a:spcPts val="0"/>
              </a:spcAft>
              <a:tabLst>
                <a:tab pos="228600" algn="l"/>
                <a:tab pos="288290" algn="l"/>
              </a:tabLst>
            </a:pPr>
            <a:r>
              <a:rPr lang="en-US" sz="2400" kern="1400" dirty="0">
                <a:latin typeface="Arial Narrow"/>
                <a:ea typeface="Times New Roman"/>
                <a:cs typeface="Arial Narrow"/>
              </a:rPr>
              <a:t>           - Policy environment</a:t>
            </a:r>
          </a:p>
          <a:p>
            <a:pPr marL="228600" indent="-228600" hangingPunct="0">
              <a:spcAft>
                <a:spcPts val="0"/>
              </a:spcAft>
              <a:tabLst>
                <a:tab pos="228600" algn="l"/>
                <a:tab pos="288290" algn="l"/>
              </a:tabLst>
            </a:pPr>
            <a:r>
              <a:rPr lang="en-US" kern="1400" dirty="0">
                <a:latin typeface="Arial Narrow"/>
                <a:ea typeface="Times New Roman"/>
                <a:cs typeface="Arial Narrow"/>
              </a:rPr>
              <a:t>1.2	</a:t>
            </a:r>
            <a:r>
              <a:rPr lang="en-US" kern="1400" dirty="0" smtClean="0">
                <a:latin typeface="Arial Narrow"/>
                <a:ea typeface="Times New Roman"/>
                <a:cs typeface="Arial Narrow"/>
              </a:rPr>
              <a:t>Federal </a:t>
            </a:r>
            <a:r>
              <a:rPr lang="en-US" kern="1400" dirty="0">
                <a:latin typeface="Arial Narrow"/>
                <a:ea typeface="Times New Roman"/>
                <a:cs typeface="Arial Narrow"/>
              </a:rPr>
              <a:t>Profile</a:t>
            </a:r>
          </a:p>
          <a:p>
            <a:pPr marL="228600" indent="-228600" hangingPunct="0">
              <a:spcAft>
                <a:spcPts val="0"/>
              </a:spcAft>
              <a:tabLst>
                <a:tab pos="228600" algn="l"/>
                <a:tab pos="288290" algn="l"/>
              </a:tabLst>
            </a:pPr>
            <a:r>
              <a:rPr lang="en-US" kern="1400" dirty="0">
                <a:latin typeface="Arial Narrow"/>
                <a:ea typeface="Times New Roman"/>
                <a:cs typeface="Arial Narrow"/>
              </a:rPr>
              <a:t>1.3       Achievements</a:t>
            </a:r>
          </a:p>
          <a:p>
            <a:pPr marL="228600" indent="-228600" hangingPunct="0">
              <a:spcAft>
                <a:spcPts val="0"/>
              </a:spcAft>
              <a:tabLst>
                <a:tab pos="228600" algn="l"/>
                <a:tab pos="288290" algn="l"/>
              </a:tabLst>
            </a:pPr>
            <a:r>
              <a:rPr lang="en-US" kern="1400" dirty="0">
                <a:latin typeface="Arial Narrow"/>
                <a:ea typeface="Times New Roman"/>
                <a:cs typeface="Courier"/>
              </a:rPr>
              <a:t>1.4   Methodology for developing the </a:t>
            </a:r>
            <a:r>
              <a:rPr lang="en-US" kern="1400" dirty="0" smtClean="0">
                <a:latin typeface="Arial Narrow"/>
                <a:ea typeface="Times New Roman"/>
                <a:cs typeface="Courier"/>
              </a:rPr>
              <a:t>Federal </a:t>
            </a:r>
            <a:r>
              <a:rPr lang="en-US" kern="1400" dirty="0">
                <a:latin typeface="Arial Narrow"/>
                <a:ea typeface="Times New Roman"/>
                <a:cs typeface="Courier"/>
              </a:rPr>
              <a:t>Strategic Plan</a:t>
            </a:r>
            <a:endParaRPr lang="en-GB" kern="1400" dirty="0">
              <a:latin typeface="Courier"/>
              <a:ea typeface="Times New Roman"/>
              <a:cs typeface="Courier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45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Components (2/5)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Bef>
                <a:spcPts val="0"/>
              </a:spcBef>
              <a:buNone/>
              <a:tabLst>
                <a:tab pos="288290" algn="l"/>
              </a:tabLst>
              <a:defRPr/>
            </a:pPr>
            <a:r>
              <a:rPr lang="en-US" b="1" kern="1400" dirty="0">
                <a:latin typeface="Arial Narrow"/>
                <a:ea typeface="Times New Roman"/>
                <a:cs typeface="Arial Narrow"/>
              </a:rPr>
              <a:t>TABLE OF CONTENTS (cont’d)</a:t>
            </a:r>
            <a:endParaRPr lang="en-GB" kern="1400" dirty="0">
              <a:latin typeface="Courier"/>
              <a:ea typeface="Times New Roman"/>
              <a:cs typeface="Courier"/>
            </a:endParaRPr>
          </a:p>
          <a:p>
            <a:pPr algn="ctr">
              <a:spcBef>
                <a:spcPts val="0"/>
              </a:spcBef>
              <a:tabLst>
                <a:tab pos="288290" algn="l"/>
              </a:tabLst>
              <a:defRPr/>
            </a:pPr>
            <a:endParaRPr lang="en-US" b="1" kern="1400" dirty="0">
              <a:solidFill>
                <a:prstClr val="black"/>
              </a:solidFill>
              <a:latin typeface="Arial Narrow"/>
              <a:ea typeface="Times New Roman"/>
              <a:cs typeface="Arial Narrow"/>
            </a:endParaRPr>
          </a:p>
          <a:p>
            <a:pPr>
              <a:spcBef>
                <a:spcPts val="0"/>
              </a:spcBef>
              <a:tabLst>
                <a:tab pos="288290" algn="l"/>
              </a:tabLst>
              <a:defRPr/>
            </a:pPr>
            <a:r>
              <a:rPr lang="en-US" b="1" kern="1400" dirty="0">
                <a:solidFill>
                  <a:prstClr val="black"/>
                </a:solidFill>
                <a:latin typeface="Arial Narrow"/>
                <a:ea typeface="Times New Roman"/>
                <a:cs typeface="Arial Narrow"/>
              </a:rPr>
              <a:t>Chapter 2: Situation Analysis (</a:t>
            </a:r>
            <a:r>
              <a:rPr lang="en-US" kern="1400" dirty="0">
                <a:solidFill>
                  <a:prstClr val="black"/>
                </a:solidFill>
                <a:latin typeface="Arial Narrow"/>
                <a:ea typeface="Times New Roman"/>
                <a:cs typeface="Arial Narrow"/>
              </a:rPr>
              <a:t>please refer to the situation analysis and national policy document and summarize aspects related to data /information on strategic issues)</a:t>
            </a:r>
            <a:endParaRPr lang="en-GB" kern="1400" dirty="0">
              <a:solidFill>
                <a:prstClr val="black"/>
              </a:solidFill>
              <a:latin typeface="Courier"/>
              <a:ea typeface="Times New Roman"/>
              <a:cs typeface="Courier"/>
            </a:endParaRPr>
          </a:p>
          <a:p>
            <a:pPr marL="228600" indent="-228600">
              <a:spcBef>
                <a:spcPts val="0"/>
              </a:spcBef>
              <a:tabLst>
                <a:tab pos="228600" algn="l"/>
                <a:tab pos="288290" algn="l"/>
              </a:tabLst>
              <a:defRPr/>
            </a:pPr>
            <a:r>
              <a:rPr lang="en-US" kern="1400" dirty="0">
                <a:solidFill>
                  <a:prstClr val="black"/>
                </a:solidFill>
                <a:latin typeface="Arial Narrow"/>
                <a:ea typeface="Times New Roman"/>
                <a:cs typeface="Arial Narrow"/>
              </a:rPr>
              <a:t>2.1	Socio-economic and context</a:t>
            </a:r>
            <a:endParaRPr lang="en-GB" kern="1400" dirty="0">
              <a:solidFill>
                <a:prstClr val="black"/>
              </a:solidFill>
              <a:latin typeface="Courier"/>
              <a:ea typeface="Times New Roman"/>
              <a:cs typeface="Courier"/>
            </a:endParaRPr>
          </a:p>
          <a:p>
            <a:pPr marL="228600" indent="-228600">
              <a:spcBef>
                <a:spcPts val="0"/>
              </a:spcBef>
              <a:tabLst>
                <a:tab pos="228600" algn="l"/>
                <a:tab pos="288290" algn="l"/>
              </a:tabLst>
              <a:defRPr/>
            </a:pPr>
            <a:r>
              <a:rPr lang="en-US" kern="1400" dirty="0">
                <a:solidFill>
                  <a:prstClr val="black"/>
                </a:solidFill>
                <a:latin typeface="Arial Narrow"/>
                <a:ea typeface="Times New Roman"/>
                <a:cs typeface="Arial Narrow"/>
              </a:rPr>
              <a:t>2.2	Health status of the population</a:t>
            </a:r>
            <a:endParaRPr lang="en-GB" kern="1400" dirty="0">
              <a:solidFill>
                <a:prstClr val="black"/>
              </a:solidFill>
              <a:latin typeface="Courier"/>
              <a:ea typeface="Times New Roman"/>
              <a:cs typeface="Courier"/>
            </a:endParaRPr>
          </a:p>
          <a:p>
            <a:pPr marL="228600" indent="-228600">
              <a:spcBef>
                <a:spcPts val="0"/>
              </a:spcBef>
              <a:tabLst>
                <a:tab pos="228600" algn="l"/>
                <a:tab pos="288290" algn="l"/>
              </a:tabLst>
              <a:defRPr/>
            </a:pPr>
            <a:r>
              <a:rPr lang="en-US" kern="1400" dirty="0">
                <a:solidFill>
                  <a:prstClr val="black"/>
                </a:solidFill>
                <a:latin typeface="Arial Narrow"/>
                <a:ea typeface="Times New Roman"/>
                <a:cs typeface="Arial Narrow"/>
              </a:rPr>
              <a:t>2.3	Health services provision and utilization</a:t>
            </a:r>
          </a:p>
          <a:p>
            <a:pPr marL="228600" indent="-228600">
              <a:spcBef>
                <a:spcPts val="0"/>
              </a:spcBef>
              <a:tabLst>
                <a:tab pos="228600" algn="l"/>
                <a:tab pos="288290" algn="l"/>
              </a:tabLst>
              <a:defRPr/>
            </a:pPr>
            <a:r>
              <a:rPr lang="en-US" kern="1400" dirty="0">
                <a:solidFill>
                  <a:prstClr val="black"/>
                </a:solidFill>
                <a:latin typeface="Arial Narrow"/>
                <a:ea typeface="Times New Roman"/>
                <a:cs typeface="Courier"/>
              </a:rPr>
              <a:t>2.4        Implementation of the First National Development Plan</a:t>
            </a:r>
          </a:p>
          <a:p>
            <a:pPr marL="228600" indent="-228600">
              <a:spcBef>
                <a:spcPts val="0"/>
              </a:spcBef>
              <a:tabLst>
                <a:tab pos="228600" algn="l"/>
                <a:tab pos="288290" algn="l"/>
              </a:tabLst>
              <a:defRPr/>
            </a:pPr>
            <a:r>
              <a:rPr lang="en-US" kern="1400" dirty="0">
                <a:solidFill>
                  <a:prstClr val="black"/>
                </a:solidFill>
                <a:latin typeface="Arial Narrow"/>
                <a:ea typeface="Times New Roman"/>
                <a:cs typeface="Courier"/>
              </a:rPr>
              <a:t>2.5        SWOT Analysis (Do a 2 by 2 Table)</a:t>
            </a:r>
            <a:endParaRPr lang="en-GB" kern="1400" dirty="0">
              <a:solidFill>
                <a:prstClr val="black"/>
              </a:solidFill>
              <a:latin typeface="Courier"/>
              <a:ea typeface="Times New Roman"/>
              <a:cs typeface="Courier"/>
            </a:endParaRPr>
          </a:p>
          <a:p>
            <a:pPr marL="228600" indent="-228600">
              <a:spcBef>
                <a:spcPts val="0"/>
              </a:spcBef>
              <a:tabLst>
                <a:tab pos="228600" algn="l"/>
                <a:tab pos="288290" algn="l"/>
              </a:tabLst>
              <a:defRPr/>
            </a:pPr>
            <a:r>
              <a:rPr lang="en-US" kern="1400" dirty="0">
                <a:solidFill>
                  <a:prstClr val="black"/>
                </a:solidFill>
                <a:latin typeface="Arial Narrow"/>
                <a:ea typeface="Times New Roman"/>
                <a:cs typeface="Arial Narrow"/>
              </a:rPr>
              <a:t>2.4	Key issues and challenges</a:t>
            </a:r>
            <a:endParaRPr lang="en-GB" kern="1400" dirty="0">
              <a:solidFill>
                <a:prstClr val="black"/>
              </a:solidFill>
              <a:latin typeface="Courier"/>
              <a:ea typeface="Times New Roman"/>
              <a:cs typeface="Courier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37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731</TotalTime>
  <Words>802</Words>
  <Application>Microsoft Office PowerPoint</Application>
  <PresentationFormat>On-screen Show (4:3)</PresentationFormat>
  <Paragraphs>133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SECOND FEDERAL STRATEGIC HEALTH DEVEOPEMENT PLAN (FSHDP II)</vt:lpstr>
      <vt:lpstr>Overview of FSHDP II Development Process</vt:lpstr>
      <vt:lpstr>Presentation outline </vt:lpstr>
      <vt:lpstr>Introduction </vt:lpstr>
      <vt:lpstr>  FSHDP II as an integral part of NSHDPII      FSHDP II as an integral part of NSHDP II</vt:lpstr>
      <vt:lpstr>FSHDP- the process so far</vt:lpstr>
      <vt:lpstr>  FSHDP II document products   </vt:lpstr>
      <vt:lpstr>Components of the FSHDP  II (1/5)</vt:lpstr>
      <vt:lpstr>Components (2/5)</vt:lpstr>
      <vt:lpstr>Components (3/5)</vt:lpstr>
      <vt:lpstr>Components (4/5)</vt:lpstr>
      <vt:lpstr>Components (5/5): M&amp;E elements</vt:lpstr>
      <vt:lpstr>  FSHDP II working tools and materials  </vt:lpstr>
      <vt:lpstr>  Resources that may be useful </vt:lpstr>
      <vt:lpstr>  Milestones in the Development of FSHDP II 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X-bar and R charts</dc:title>
  <dc:creator>TheMan</dc:creator>
  <cp:lastModifiedBy>VCMSHT--PC14</cp:lastModifiedBy>
  <cp:revision>100</cp:revision>
  <dcterms:created xsi:type="dcterms:W3CDTF">2012-01-24T00:52:01Z</dcterms:created>
  <dcterms:modified xsi:type="dcterms:W3CDTF">2017-08-25T05:44:01Z</dcterms:modified>
</cp:coreProperties>
</file>