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3"/>
  </p:notesMasterIdLst>
  <p:sldIdLst>
    <p:sldId id="256" r:id="rId2"/>
    <p:sldId id="258" r:id="rId3"/>
    <p:sldId id="260" r:id="rId4"/>
    <p:sldId id="271" r:id="rId5"/>
    <p:sldId id="272" r:id="rId6"/>
    <p:sldId id="274" r:id="rId7"/>
    <p:sldId id="275" r:id="rId8"/>
    <p:sldId id="276" r:id="rId9"/>
    <p:sldId id="277" r:id="rId10"/>
    <p:sldId id="278" r:id="rId11"/>
    <p:sldId id="279" r:id="rId12"/>
    <p:sldId id="261" r:id="rId13"/>
    <p:sldId id="262" r:id="rId14"/>
    <p:sldId id="263" r:id="rId15"/>
    <p:sldId id="264" r:id="rId16"/>
    <p:sldId id="265" r:id="rId17"/>
    <p:sldId id="266" r:id="rId18"/>
    <p:sldId id="267" r:id="rId19"/>
    <p:sldId id="268" r:id="rId20"/>
    <p:sldId id="269" r:id="rId21"/>
    <p:sldId id="270" r:id="rId22"/>
  </p:sldIdLst>
  <p:sldSz cx="12188825"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60" d="100"/>
          <a:sy n="60" d="100"/>
        </p:scale>
        <p:origin x="-996" y="-174"/>
      </p:cViewPr>
      <p:guideLst>
        <p:guide orient="horz" pos="2160"/>
        <p:guide pos="3839"/>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9013194-68D4-4F55-A46C-2839B302E3E7}" type="datetimeFigureOut">
              <a:rPr lang="en-US" smtClean="0"/>
              <a:pPr/>
              <a:t>8/22/2017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3B6B8AF-8E7B-49CC-A444-9EB06CBB2BFF}" type="slidenum">
              <a:rPr lang="en-US" smtClean="0"/>
              <a:pPr/>
              <a:t>‹#›</a:t>
            </a:fld>
            <a:endParaRPr lang="en-US"/>
          </a:p>
        </p:txBody>
      </p:sp>
    </p:spTree>
    <p:extLst>
      <p:ext uri="{BB962C8B-B14F-4D97-AF65-F5344CB8AC3E}">
        <p14:creationId xmlns="" xmlns:p14="http://schemas.microsoft.com/office/powerpoint/2010/main" val="35928905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3.gi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Title 8"/>
          <p:cNvSpPr>
            <a:spLocks noGrp="1"/>
          </p:cNvSpPr>
          <p:nvPr>
            <p:ph type="ctrTitle"/>
          </p:nvPr>
        </p:nvSpPr>
        <p:spPr>
          <a:xfrm>
            <a:off x="711015" y="1371600"/>
            <a:ext cx="10563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rgbClr val="C00000"/>
                </a:solidFill>
                <a:effectLst>
                  <a:outerShdw blurRad="38100" dist="25400" dir="5400000" algn="tl" rotWithShape="0">
                    <a:srgbClr val="000000">
                      <a:alpha val="43000"/>
                    </a:srgbClr>
                  </a:outerShdw>
                </a:effectLst>
                <a:latin typeface="+mj-lt"/>
                <a:ea typeface="+mj-ea"/>
                <a:cs typeface="+mj-cs"/>
              </a:defRPr>
            </a:lvl1pPr>
          </a:lstStyle>
          <a:p>
            <a:r>
              <a:rPr kumimoji="0" lang="en-US" dirty="0" smtClean="0"/>
              <a:t>Click to edit Master title style</a:t>
            </a:r>
            <a:endParaRPr kumimoji="0" lang="en-US" dirty="0"/>
          </a:p>
        </p:txBody>
      </p:sp>
      <p:sp>
        <p:nvSpPr>
          <p:cNvPr id="17" name="Subtitle 16"/>
          <p:cNvSpPr>
            <a:spLocks noGrp="1"/>
          </p:cNvSpPr>
          <p:nvPr>
            <p:ph type="subTitle" idx="1"/>
          </p:nvPr>
        </p:nvSpPr>
        <p:spPr>
          <a:xfrm>
            <a:off x="711015" y="3505200"/>
            <a:ext cx="10563648" cy="1752600"/>
          </a:xfrm>
        </p:spPr>
        <p:txBody>
          <a:bodyPr lIns="0" rIns="18288"/>
          <a:lstStyle>
            <a:lvl1pPr marL="0" marR="45720" indent="0" algn="r">
              <a:buNone/>
              <a:defRPr>
                <a:solidFill>
                  <a:schemeClr val="bg1">
                    <a:lumMod val="75000"/>
                    <a:lumOff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pic>
        <p:nvPicPr>
          <p:cNvPr id="2" name="Picture 1"/>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5517826" y="5"/>
            <a:ext cx="1371233" cy="855353"/>
          </a:xfrm>
          <a:prstGeom prst="rect">
            <a:avLst/>
          </a:prstGeom>
        </p:spPr>
      </p:pic>
      <p:sp>
        <p:nvSpPr>
          <p:cNvPr id="3" name="TextBox 2"/>
          <p:cNvSpPr txBox="1"/>
          <p:nvPr userDrawn="1"/>
        </p:nvSpPr>
        <p:spPr>
          <a:xfrm>
            <a:off x="5290295" y="744144"/>
            <a:ext cx="1826292" cy="369332"/>
          </a:xfrm>
          <a:prstGeom prst="rect">
            <a:avLst/>
          </a:prstGeom>
          <a:noFill/>
        </p:spPr>
        <p:txBody>
          <a:bodyPr wrap="square" rtlCol="0">
            <a:spAutoFit/>
          </a:bodyPr>
          <a:lstStyle/>
          <a:p>
            <a:pPr algn="ctr"/>
            <a:r>
              <a:rPr lang="en-US" dirty="0" smtClean="0">
                <a:solidFill>
                  <a:schemeClr val="bg1"/>
                </a:solidFill>
                <a:latin typeface="Arial Black" panose="020B0A04020102020204" pitchFamily="34" charset="0"/>
              </a:rPr>
              <a:t>FSHDP II</a:t>
            </a:r>
            <a:endParaRPr lang="en-US" dirty="0">
              <a:solidFill>
                <a:schemeClr val="bg1"/>
              </a:solidFill>
              <a:latin typeface="Arial Black" panose="020B0A04020102020204" pitchFamily="34" charset="0"/>
            </a:endParaRPr>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mph" presetSubtype="0" fill="hold" grpId="0" nodeType="clickEffect">
                                  <p:stCondLst>
                                    <p:cond delay="0"/>
                                  </p:stCondLst>
                                  <p:childTnLst>
                                    <p:animClr clrSpc="hsl" dir="cw">
                                      <p:cBhvr override="childStyle">
                                        <p:cTn id="6" dur="500" fill="hold"/>
                                        <p:tgtEl>
                                          <p:spTgt spid="9"/>
                                        </p:tgtEl>
                                        <p:attrNameLst>
                                          <p:attrName>style.color</p:attrName>
                                        </p:attrNameLst>
                                      </p:cBhvr>
                                      <p:by>
                                        <p:hsl h="0" s="12549" l="25098"/>
                                      </p:by>
                                    </p:animClr>
                                    <p:animClr clrSpc="hsl" dir="cw">
                                      <p:cBhvr>
                                        <p:cTn id="7" dur="500" fill="hold"/>
                                        <p:tgtEl>
                                          <p:spTgt spid="9"/>
                                        </p:tgtEl>
                                        <p:attrNameLst>
                                          <p:attrName>fillcolor</p:attrName>
                                        </p:attrNameLst>
                                      </p:cBhvr>
                                      <p:by>
                                        <p:hsl h="0" s="12549" l="25098"/>
                                      </p:by>
                                    </p:animClr>
                                    <p:animClr clrSpc="hsl" dir="cw">
                                      <p:cBhvr>
                                        <p:cTn id="8" dur="500" fill="hold"/>
                                        <p:tgtEl>
                                          <p:spTgt spid="9"/>
                                        </p:tgtEl>
                                        <p:attrNameLst>
                                          <p:attrName>stroke.color</p:attrName>
                                        </p:attrNameLst>
                                      </p:cBhvr>
                                      <p:by>
                                        <p:hsl h="0" s="12549" l="25098"/>
                                      </p:by>
                                    </p:animClr>
                                    <p:set>
                                      <p:cBhvr>
                                        <p:cTn id="9" dur="500" fill="hold"/>
                                        <p:tgtEl>
                                          <p:spTgt spid="9"/>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xEl>
                                              <p:pRg st="0" end="0"/>
                                            </p:txEl>
                                          </p:spTgt>
                                        </p:tgtEl>
                                        <p:attrNameLst>
                                          <p:attrName>style.visibility</p:attrName>
                                        </p:attrNameLst>
                                      </p:cBhvr>
                                      <p:to>
                                        <p:strVal val="visible"/>
                                      </p:to>
                                    </p:set>
                                    <p:animEffect transition="in" filter="fade">
                                      <p:cBhvr>
                                        <p:cTn id="14" dur="1000"/>
                                        <p:tgtEl>
                                          <p:spTgt spid="17">
                                            <p:txEl>
                                              <p:pRg st="0" end="0"/>
                                            </p:txEl>
                                          </p:spTgt>
                                        </p:tgtEl>
                                      </p:cBhvr>
                                    </p:animEffect>
                                    <p:anim calcmode="lin" valueType="num">
                                      <p:cBhvr>
                                        <p:cTn id="15" dur="1000" fill="hold"/>
                                        <p:tgtEl>
                                          <p:spTgt spid="1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7">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7" grpId="0" build="p">
        <p:tmplLst>
          <p:tmpl lvl="1">
            <p:tnLst>
              <p:par>
                <p:cTn presetID="42" presetClass="entr" presetSubtype="0" fill="hold" nodeType="clickEffect">
                  <p:stCondLst>
                    <p:cond delay="0"/>
                  </p:stCondLst>
                  <p:childTnLst>
                    <p:set>
                      <p:cBhvr>
                        <p:cTn dur="1" fill="hold">
                          <p:stCondLst>
                            <p:cond delay="0"/>
                          </p:stCondLst>
                        </p:cTn>
                        <p:tgtEl>
                          <p:spTgt spid="17"/>
                        </p:tgtEl>
                        <p:attrNameLst>
                          <p:attrName>style.visibility</p:attrName>
                        </p:attrNameLst>
                      </p:cBhvr>
                      <p:to>
                        <p:strVal val="visible"/>
                      </p:to>
                    </p:set>
                    <p:animEffect transition="in" filter="fade">
                      <p:cBhvr>
                        <p:cTn dur="1000"/>
                        <p:tgtEl>
                          <p:spTgt spid="17"/>
                        </p:tgtEl>
                      </p:cBhvr>
                    </p:animEffect>
                    <p:anim calcmode="lin" valueType="num">
                      <p:cBhvr>
                        <p:cTn dur="1000" fill="hold"/>
                        <p:tgtEl>
                          <p:spTgt spid="17"/>
                        </p:tgtEl>
                        <p:attrNameLst>
                          <p:attrName>ppt_x</p:attrName>
                        </p:attrNameLst>
                      </p:cBhvr>
                      <p:tavLst>
                        <p:tav tm="0">
                          <p:val>
                            <p:strVal val="#ppt_x"/>
                          </p:val>
                        </p:tav>
                        <p:tav tm="100000">
                          <p:val>
                            <p:strVal val="#ppt_x"/>
                          </p:val>
                        </p:tav>
                      </p:tavLst>
                    </p:anim>
                    <p:anim calcmode="lin" valueType="num">
                      <p:cBhvr>
                        <p:cTn dur="1000" fill="hold"/>
                        <p:tgtEl>
                          <p:spTgt spid="17"/>
                        </p:tgtEl>
                        <p:attrNameLst>
                          <p:attrName>ppt_y</p:attrName>
                        </p:attrNameLst>
                      </p:cBhvr>
                      <p:tavLst>
                        <p:tav tm="0">
                          <p:val>
                            <p:strVal val="#ppt_y+.1"/>
                          </p:val>
                        </p:tav>
                        <p:tav tm="100000">
                          <p:val>
                            <p:strVal val="#ppt_y"/>
                          </p:val>
                        </p:tav>
                      </p:tavLst>
                    </p:anim>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6898" y="914402"/>
            <a:ext cx="2742486"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441" y="914402"/>
            <a:ext cx="802431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Slide Number Placeholder 5"/>
          <p:cNvSpPr>
            <a:spLocks noGrp="1"/>
          </p:cNvSpPr>
          <p:nvPr>
            <p:ph type="sldNum" sz="quarter" idx="12"/>
          </p:nvPr>
        </p:nvSpPr>
        <p:spPr>
          <a:xfrm>
            <a:off x="9960561" y="5578482"/>
            <a:ext cx="1015735" cy="365125"/>
          </a:xfrm>
          <a:prstGeom prst="rect">
            <a:avLst/>
          </a:prstGeom>
        </p:spPr>
        <p:txBody>
          <a:bodyPr/>
          <a:lstStyle/>
          <a:p>
            <a:fld id="{A11C07D8-B3DC-4E21-BF7C-7A59ABBA22F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C00000"/>
                </a:solidFill>
              </a:defRPr>
            </a:lvl1pPr>
          </a:lstStyle>
          <a:p>
            <a:r>
              <a:rPr kumimoji="0" lang="en-US" dirty="0" smtClean="0"/>
              <a:t>Click to edit Master title style</a:t>
            </a:r>
            <a:endParaRPr kumimoji="0" lang="en-US" dirty="0"/>
          </a:p>
        </p:txBody>
      </p:sp>
      <p:sp>
        <p:nvSpPr>
          <p:cNvPr id="3" name="Content Placeholder 2"/>
          <p:cNvSpPr>
            <a:spLocks noGrp="1"/>
          </p:cNvSpPr>
          <p:nvPr>
            <p:ph idx="1"/>
          </p:nvPr>
        </p:nvSpPr>
        <p:spPr/>
        <p:txBody>
          <a:bodyPr>
            <a:normAutofit/>
          </a:bodyPr>
          <a:lstStyle>
            <a:lvl1pPr marL="274320" indent="-274320">
              <a:buClr>
                <a:srgbClr val="C00000"/>
              </a:buClr>
              <a:buSzPct val="130000"/>
              <a:buFont typeface="Webdings" panose="05030102010509060703" pitchFamily="18" charset="2"/>
              <a:buChar char=""/>
              <a:defRPr sz="2400">
                <a:latin typeface="Dotum" panose="020B0600000101010101" pitchFamily="34" charset="-127"/>
                <a:ea typeface="Dotum" panose="020B0600000101010101" pitchFamily="34" charset="-127"/>
              </a:defRPr>
            </a:lvl1pPr>
            <a:lvl2pPr marL="640080" indent="-246888">
              <a:buSzPct val="120000"/>
              <a:buFont typeface="Wingdings" panose="05000000000000000000" pitchFamily="2" charset="2"/>
              <a:buChar char="ü"/>
              <a:defRPr sz="2000">
                <a:latin typeface="Dotum" panose="020B0600000101010101" pitchFamily="34" charset="-127"/>
                <a:ea typeface="Dotum" panose="020B0600000101010101" pitchFamily="34" charset="-127"/>
              </a:defRPr>
            </a:lvl2pPr>
            <a:lvl3pPr marL="914400" indent="-246888">
              <a:buClr>
                <a:srgbClr val="00B050"/>
              </a:buClr>
              <a:buSzPct val="150000"/>
              <a:buFont typeface="Courier New" panose="02070309020205020404" pitchFamily="49" charset="0"/>
              <a:buChar char="o"/>
              <a:defRPr sz="2000">
                <a:latin typeface="Dotum" panose="020B0600000101010101" pitchFamily="34" charset="-127"/>
                <a:ea typeface="Dotum" panose="020B0600000101010101" pitchFamily="34" charset="-127"/>
              </a:defRPr>
            </a:lvl3pPr>
            <a:lvl4pPr marL="1188720" indent="-210312">
              <a:buClr>
                <a:srgbClr val="C00000"/>
              </a:buClr>
              <a:buSzPct val="150000"/>
              <a:buFont typeface="Wingdings" panose="05000000000000000000" pitchFamily="2" charset="2"/>
              <a:buChar char="§"/>
              <a:defRPr sz="2000">
                <a:latin typeface="Dotum" panose="020B0600000101010101" pitchFamily="34" charset="-127"/>
                <a:ea typeface="Dotum" panose="020B0600000101010101" pitchFamily="34" charset="-127"/>
              </a:defRPr>
            </a:lvl4pPr>
            <a:lvl5pPr marL="1463040" indent="-210312">
              <a:buClr>
                <a:schemeClr val="accent1">
                  <a:lumMod val="75000"/>
                </a:schemeClr>
              </a:buClr>
              <a:buSzPct val="150000"/>
              <a:buFont typeface="Arial" panose="020B0604020202020204" pitchFamily="34" charset="0"/>
              <a:buChar char="•"/>
              <a:defRPr sz="2000">
                <a:latin typeface="Dotum" panose="020B0600000101010101" pitchFamily="34" charset="-127"/>
                <a:ea typeface="Dotum" panose="020B0600000101010101" pitchFamily="34" charset="-127"/>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pic>
        <p:nvPicPr>
          <p:cNvPr id="9" name="Picture 8"/>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0" y="877840"/>
            <a:ext cx="12158949" cy="100115"/>
          </a:xfrm>
          <a:prstGeom prst="rect">
            <a:avLst/>
          </a:prstGeom>
        </p:spPr>
      </p:pic>
      <p:pic>
        <p:nvPicPr>
          <p:cNvPr id="10" name="Picture 9"/>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2" y="6400805"/>
            <a:ext cx="12188828" cy="100361"/>
          </a:xfrm>
          <a:prstGeom prst="rect">
            <a:avLst/>
          </a:prstGeom>
        </p:spPr>
      </p:pic>
      <p:sp>
        <p:nvSpPr>
          <p:cNvPr id="12" name="TextBox 11"/>
          <p:cNvSpPr txBox="1"/>
          <p:nvPr userDrawn="1"/>
        </p:nvSpPr>
        <p:spPr>
          <a:xfrm>
            <a:off x="-16929" y="6477000"/>
            <a:ext cx="12205754" cy="381000"/>
          </a:xfrm>
          <a:prstGeom prst="rect">
            <a:avLst/>
          </a:prstGeom>
          <a:solidFill>
            <a:schemeClr val="bg2">
              <a:lumMod val="25000"/>
            </a:schemeClr>
          </a:solidFill>
        </p:spPr>
        <p:txBody>
          <a:bodyPr wrap="square" rtlCol="0">
            <a:spAutoFit/>
          </a:bodyPr>
          <a:lstStyle/>
          <a:p>
            <a:pPr algn="ctr"/>
            <a:r>
              <a:rPr lang="en-US" dirty="0" err="1" smtClean="0">
                <a:solidFill>
                  <a:schemeClr val="bg1"/>
                </a:solidFill>
              </a:rPr>
              <a:t>FMoH</a:t>
            </a:r>
            <a:r>
              <a:rPr lang="en-US" baseline="0" dirty="0" smtClean="0">
                <a:solidFill>
                  <a:schemeClr val="bg1"/>
                </a:solidFill>
              </a:rPr>
              <a:t>  -  Federal Strategic Health Development Plan</a:t>
            </a:r>
            <a:endParaRPr lang="en-US" dirty="0">
              <a:solidFill>
                <a:schemeClr val="bg1"/>
              </a:solidFill>
            </a:endParaRPr>
          </a:p>
        </p:txBody>
      </p:sp>
      <p:pic>
        <p:nvPicPr>
          <p:cNvPr id="11" name="Picture 10"/>
          <p:cNvPicPr>
            <a:picLocks noChangeAspect="1"/>
          </p:cNvPicPr>
          <p:nvPr userDrawn="1"/>
        </p:nvPicPr>
        <p:blipFill>
          <a:blip r:embed="rId3">
            <a:extLst>
              <a:ext uri="{28A0092B-C50C-407E-A947-70E740481C1C}">
                <a14:useLocalDpi xmlns="" xmlns:a14="http://schemas.microsoft.com/office/drawing/2010/main" val="0"/>
              </a:ext>
            </a:extLst>
          </a:blip>
          <a:stretch>
            <a:fillRect/>
          </a:stretch>
        </p:blipFill>
        <p:spPr>
          <a:xfrm>
            <a:off x="11015383" y="6149282"/>
            <a:ext cx="1092781" cy="721423"/>
          </a:xfrm>
          <a:prstGeom prst="rect">
            <a:avLst/>
          </a:prstGeom>
        </p:spPr>
      </p:pic>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06953" y="1316736"/>
            <a:ext cx="10360501"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6953" y="2704664"/>
            <a:ext cx="10360501"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442" y="704088"/>
            <a:ext cx="10969943"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441" y="1920085"/>
            <a:ext cx="5383398"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5986" y="1920085"/>
            <a:ext cx="5383398"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442" y="704088"/>
            <a:ext cx="10969943"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442" y="1855248"/>
            <a:ext cx="5385513"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1756" y="1859762"/>
            <a:ext cx="5387630"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442" y="2514600"/>
            <a:ext cx="538551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1756" y="2514600"/>
            <a:ext cx="5387630"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441" y="704088"/>
            <a:ext cx="11071516"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163" y="514352"/>
            <a:ext cx="3656648"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163" y="1676400"/>
            <a:ext cx="3656648"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5492" y="1676400"/>
            <a:ext cx="6813892"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19906" y="1108077"/>
            <a:ext cx="7008574"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10669399" y="5359769"/>
            <a:ext cx="207210"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812589" y="1176999"/>
            <a:ext cx="2949695"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588" y="2828785"/>
            <a:ext cx="2945633"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rot="420000">
            <a:off x="4646515" y="1199517"/>
            <a:ext cx="6155357"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697" y="6553200"/>
            <a:ext cx="12214218" cy="3048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2000">
              <a:schemeClr val="accent5">
                <a:lumMod val="5000"/>
                <a:lumOff val="95000"/>
              </a:schemeClr>
            </a:gs>
            <a:gs pos="100000">
              <a:schemeClr val="accent5">
                <a:lumMod val="45000"/>
                <a:lumOff val="55000"/>
              </a:schemeClr>
            </a:gs>
            <a:gs pos="100000">
              <a:schemeClr val="accent5">
                <a:lumMod val="45000"/>
                <a:lumOff val="55000"/>
              </a:schemeClr>
            </a:gs>
            <a:gs pos="92000">
              <a:schemeClr val="accent5">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Freeform 6"/>
          <p:cNvSpPr>
            <a:spLocks/>
          </p:cNvSpPr>
          <p:nvPr/>
        </p:nvSpPr>
        <p:spPr bwMode="auto">
          <a:xfrm>
            <a:off x="-12697" y="-7144"/>
            <a:ext cx="12214218" cy="464344"/>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5840479" y="-7143"/>
            <a:ext cx="6348346" cy="311944"/>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596790" y="132612"/>
            <a:ext cx="10969943" cy="705588"/>
          </a:xfrm>
          <a:prstGeom prst="rect">
            <a:avLst/>
          </a:prstGeom>
        </p:spPr>
        <p:txBody>
          <a:bodyPr vert="horz" lIns="0" rIns="0" bIns="0" anchor="b">
            <a:normAutofit/>
          </a:bodyPr>
          <a:lstStyle/>
          <a:p>
            <a:r>
              <a:rPr kumimoji="0" lang="en-US" dirty="0" smtClean="0"/>
              <a:t>Click to edit Master title style</a:t>
            </a:r>
            <a:endParaRPr kumimoji="0" lang="en-US" dirty="0"/>
          </a:p>
        </p:txBody>
      </p:sp>
      <p:sp>
        <p:nvSpPr>
          <p:cNvPr id="30" name="Text Placeholder 29"/>
          <p:cNvSpPr>
            <a:spLocks noGrp="1"/>
          </p:cNvSpPr>
          <p:nvPr>
            <p:ph type="body" idx="1"/>
          </p:nvPr>
        </p:nvSpPr>
        <p:spPr>
          <a:xfrm>
            <a:off x="609442" y="977956"/>
            <a:ext cx="10969943" cy="5346644"/>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par>
    </p:tnLst>
  </p:timing>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800" dirty="0" smtClean="0"/>
              <a:t>Rudiments for Costing the </a:t>
            </a:r>
            <a:r>
              <a:rPr lang="en-US" sz="4800" dirty="0" smtClean="0"/>
              <a:t>FSHDPII) </a:t>
            </a:r>
            <a:endParaRPr lang="en-US" sz="4800" dirty="0"/>
          </a:p>
        </p:txBody>
      </p:sp>
      <p:sp>
        <p:nvSpPr>
          <p:cNvPr id="3" name="Subtitle 2"/>
          <p:cNvSpPr>
            <a:spLocks noGrp="1"/>
          </p:cNvSpPr>
          <p:nvPr>
            <p:ph type="subTitle" idx="1"/>
          </p:nvPr>
        </p:nvSpPr>
        <p:spPr/>
        <p:txBody>
          <a:bodyPr>
            <a:normAutofit/>
          </a:bodyPr>
          <a:lstStyle/>
          <a:p>
            <a:r>
              <a:rPr lang="en-US" sz="4400" dirty="0" smtClean="0"/>
              <a:t>By  Consultant</a:t>
            </a:r>
            <a:endParaRPr lang="en-US" sz="4400" dirty="0"/>
          </a:p>
        </p:txBody>
      </p:sp>
      <p:sp>
        <p:nvSpPr>
          <p:cNvPr id="5" name="Slide Number Placeholder 4"/>
          <p:cNvSpPr>
            <a:spLocks noGrp="1"/>
          </p:cNvSpPr>
          <p:nvPr>
            <p:ph type="sldNum" sz="quarter" idx="4294967295"/>
          </p:nvPr>
        </p:nvSpPr>
        <p:spPr>
          <a:xfrm>
            <a:off x="9852635" y="6454782"/>
            <a:ext cx="1015735" cy="365125"/>
          </a:xfrm>
          <a:prstGeom prst="rect">
            <a:avLst/>
          </a:prstGeom>
        </p:spPr>
        <p:txBody>
          <a:bodyPr/>
          <a:lstStyle/>
          <a:p>
            <a:fld id="{A11C07D8-B3DC-4E21-BF7C-7A59ABBA22FD}" type="slidenum">
              <a:rPr lang="en-US" smtClean="0"/>
              <a:pPr/>
              <a:t>1</a:t>
            </a:fld>
            <a:endParaRPr lang="en-US"/>
          </a:p>
        </p:txBody>
      </p:sp>
    </p:spTree>
  </p:cSld>
  <p:clrMapOvr>
    <a:masterClrMapping/>
  </p:clrMapOvr>
  <mc:AlternateContent xmlns:mc="http://schemas.openxmlformats.org/markup-compatibility/2006">
    <mc:Choice xmlns=""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information systems</a:t>
            </a:r>
            <a:endParaRPr lang="en-US" dirty="0"/>
          </a:p>
        </p:txBody>
      </p:sp>
      <p:sp>
        <p:nvSpPr>
          <p:cNvPr id="4" name="Content Placeholder 2"/>
          <p:cNvSpPr txBox="1">
            <a:spLocks/>
          </p:cNvSpPr>
          <p:nvPr/>
        </p:nvSpPr>
        <p:spPr>
          <a:xfrm>
            <a:off x="227012" y="1066800"/>
            <a:ext cx="5943600" cy="51054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1"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HIS Dimensions:</a:t>
            </a:r>
          </a:p>
          <a:p>
            <a:pPr marL="273050" marR="0" lvl="0" indent="-36513" algn="l" defTabSz="914400" rtl="0" eaLnBrk="1" fontAlgn="auto" latinLnBrk="0" hangingPunct="1">
              <a:lnSpc>
                <a:spcPct val="100000"/>
              </a:lnSpc>
              <a:spcBef>
                <a:spcPct val="20000"/>
              </a:spcBef>
              <a:spcAft>
                <a:spcPts val="0"/>
              </a:spcAft>
              <a:buClr>
                <a:srgbClr val="C00000"/>
              </a:buClr>
              <a:buSzPct val="130000"/>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Governance, Strategic planning, Policy and regulations, Information use, Infrastructure, Human capital development, System and data interoperability</a:t>
            </a:r>
          </a:p>
          <a:p>
            <a:pPr marL="0" marR="0" lvl="0" indent="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None/>
              <a:tabLst/>
              <a:defRPr/>
            </a:pPr>
            <a:endPar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endParaRP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1"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Functional areas</a:t>
            </a:r>
          </a:p>
          <a:p>
            <a:pPr marL="288925" marR="0" lvl="0" indent="-4763" algn="l" defTabSz="914400" rtl="0" eaLnBrk="1" fontAlgn="auto" latinLnBrk="0" hangingPunct="1">
              <a:lnSpc>
                <a:spcPct val="100000"/>
              </a:lnSpc>
              <a:spcBef>
                <a:spcPct val="20000"/>
              </a:spcBef>
              <a:spcAft>
                <a:spcPts val="0"/>
              </a:spcAft>
              <a:buClr>
                <a:srgbClr val="C00000"/>
              </a:buClr>
              <a:buSzPct val="130000"/>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knowledge management, surveillance, service delivery statistics, vital records, etc..</a:t>
            </a:r>
          </a:p>
          <a:p>
            <a:pPr marL="0" marR="0" lvl="0" indent="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None/>
              <a:tabLst/>
              <a:defRPr/>
            </a:pPr>
            <a:endParaRPr kumimoji="0" lang="en-US" sz="28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3">
            <a:extLst>
              <a:ext uri="{FF2B5EF4-FFF2-40B4-BE49-F238E27FC236}">
                <a16:creationId xmlns="" xmlns:a16="http://schemas.microsoft.com/office/drawing/2014/main" id="{185B7546-92A5-4990-BB73-302BD7B279E5}"/>
              </a:ext>
            </a:extLst>
          </p:cNvPr>
          <p:cNvSpPr>
            <a:spLocks noGrp="1"/>
          </p:cNvSpPr>
          <p:nvPr>
            <p:ph sz="half" idx="4294967295"/>
          </p:nvPr>
        </p:nvSpPr>
        <p:spPr>
          <a:xfrm>
            <a:off x="6399212" y="1143000"/>
            <a:ext cx="5486400" cy="4275138"/>
          </a:xfrm>
          <a:prstGeom prst="rect">
            <a:avLst/>
          </a:prstGeom>
        </p:spPr>
        <p:txBody>
          <a:bodyPr/>
          <a:lstStyle/>
          <a:p>
            <a:pPr marL="0" indent="0">
              <a:buNone/>
            </a:pPr>
            <a:r>
              <a:rPr lang="en-US" sz="2800" b="1" dirty="0">
                <a:latin typeface="Dotum" pitchFamily="34" charset="-127"/>
                <a:ea typeface="Dotum" pitchFamily="34" charset="-127"/>
              </a:rPr>
              <a:t>Tools for Data Collection</a:t>
            </a:r>
          </a:p>
          <a:p>
            <a:r>
              <a:rPr lang="en-US" sz="2800" b="1" dirty="0">
                <a:latin typeface="Dotum" pitchFamily="34" charset="-127"/>
                <a:ea typeface="Dotum" pitchFamily="34" charset="-127"/>
              </a:rPr>
              <a:t>NSHDP II Programme Costing Sheet</a:t>
            </a:r>
          </a:p>
          <a:p>
            <a:pPr lvl="1"/>
            <a:r>
              <a:rPr lang="en-US" sz="2800" dirty="0">
                <a:latin typeface="Dotum" pitchFamily="34" charset="-127"/>
                <a:ea typeface="Dotum" pitchFamily="34" charset="-127"/>
              </a:rPr>
              <a:t>HIS Planning Programme Management activities</a:t>
            </a:r>
          </a:p>
          <a:p>
            <a:pPr marL="0" indent="0">
              <a:buNone/>
            </a:pPr>
            <a:endParaRPr lang="en-US" sz="2800" b="1" dirty="0" smtClean="0">
              <a:solidFill>
                <a:srgbClr val="FF0000"/>
              </a:solidFill>
              <a:latin typeface="Dotum" pitchFamily="34" charset="-127"/>
              <a:ea typeface="Dotum" pitchFamily="34" charset="-127"/>
            </a:endParaRPr>
          </a:p>
          <a:p>
            <a:pPr marL="0" indent="0">
              <a:buNone/>
            </a:pPr>
            <a:r>
              <a:rPr lang="en-US" sz="2800" b="1" dirty="0" smtClean="0">
                <a:solidFill>
                  <a:srgbClr val="FF0000"/>
                </a:solidFill>
                <a:latin typeface="Dotum" pitchFamily="34" charset="-127"/>
                <a:ea typeface="Dotum" pitchFamily="34" charset="-127"/>
              </a:rPr>
              <a:t>Costs </a:t>
            </a:r>
            <a:r>
              <a:rPr lang="en-US" sz="2800" b="1" dirty="0">
                <a:solidFill>
                  <a:srgbClr val="FF0000"/>
                </a:solidFill>
                <a:latin typeface="Dotum" pitchFamily="34" charset="-127"/>
                <a:ea typeface="Dotum" pitchFamily="34" charset="-127"/>
              </a:rPr>
              <a:t>can be entered at domain or activity level</a:t>
            </a:r>
          </a:p>
          <a:p>
            <a:pPr marL="0" indent="0">
              <a:buNone/>
            </a:pPr>
            <a:endParaRPr lang="en-US" sz="2800" dirty="0">
              <a:latin typeface="Dotum" pitchFamily="34" charset="-127"/>
              <a:ea typeface="Dotum" pitchFamily="34" charset="-127"/>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Systems: governance</a:t>
            </a:r>
            <a:endParaRPr lang="en-US" dirty="0"/>
          </a:p>
        </p:txBody>
      </p:sp>
      <p:sp>
        <p:nvSpPr>
          <p:cNvPr id="4" name="Content Placeholder 2"/>
          <p:cNvSpPr txBox="1">
            <a:spLocks/>
          </p:cNvSpPr>
          <p:nvPr/>
        </p:nvSpPr>
        <p:spPr>
          <a:xfrm>
            <a:off x="227012" y="1143000"/>
            <a:ext cx="6019800" cy="4351338"/>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Governance</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Activities such as strategic plan, vision, rule of law, transparency, etc..</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NSHP II activities  captured here include </a:t>
            </a:r>
          </a:p>
          <a:p>
            <a:pPr marL="914400" marR="0" lvl="2" indent="-246888" algn="l" defTabSz="914400" rtl="0" eaLnBrk="1" fontAlgn="auto" latinLnBrk="0" hangingPunct="1">
              <a:lnSpc>
                <a:spcPct val="100000"/>
              </a:lnSpc>
              <a:spcBef>
                <a:spcPct val="20000"/>
              </a:spcBef>
              <a:spcAft>
                <a:spcPts val="0"/>
              </a:spcAft>
              <a:buClr>
                <a:srgbClr val="00B050"/>
              </a:buClr>
              <a:buSzPct val="150000"/>
              <a:buFont typeface="Courier New" panose="02070309020205020404" pitchFamily="49" charset="0"/>
              <a:buChar char="o"/>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Leadership &amp; Governance</a:t>
            </a:r>
          </a:p>
          <a:p>
            <a:pPr marL="914400" marR="0" lvl="2" indent="-246888" algn="l" defTabSz="914400" rtl="0" eaLnBrk="1" fontAlgn="auto" latinLnBrk="0" hangingPunct="1">
              <a:lnSpc>
                <a:spcPct val="100000"/>
              </a:lnSpc>
              <a:spcBef>
                <a:spcPct val="20000"/>
              </a:spcBef>
              <a:spcAft>
                <a:spcPts val="0"/>
              </a:spcAft>
              <a:buClr>
                <a:srgbClr val="00B050"/>
              </a:buClr>
              <a:buSzPct val="150000"/>
              <a:buFont typeface="Courier New" panose="02070309020205020404" pitchFamily="49" charset="0"/>
              <a:buChar char="o"/>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Community Participation and Ownership</a:t>
            </a:r>
          </a:p>
          <a:p>
            <a:pPr marL="914400" marR="0" lvl="2" indent="-246888" algn="l" defTabSz="914400" rtl="0" eaLnBrk="1" fontAlgn="auto" latinLnBrk="0" hangingPunct="1">
              <a:lnSpc>
                <a:spcPct val="100000"/>
              </a:lnSpc>
              <a:spcBef>
                <a:spcPct val="20000"/>
              </a:spcBef>
              <a:spcAft>
                <a:spcPts val="0"/>
              </a:spcAft>
              <a:buClr>
                <a:srgbClr val="00B050"/>
              </a:buClr>
              <a:buSzPct val="150000"/>
              <a:buFont typeface="Courier New" panose="02070309020205020404" pitchFamily="49" charset="0"/>
              <a:buChar char="o"/>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Partnerships for Health</a:t>
            </a:r>
            <a:endParaRPr kumimoji="0" lang="en-US" sz="24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5">
            <a:extLst>
              <a:ext uri="{FF2B5EF4-FFF2-40B4-BE49-F238E27FC236}">
                <a16:creationId xmlns="" xmlns:a16="http://schemas.microsoft.com/office/drawing/2014/main" id="{4B241325-27FC-4BAB-9234-7D3F92F48A73}"/>
              </a:ext>
            </a:extLst>
          </p:cNvPr>
          <p:cNvSpPr>
            <a:spLocks noGrp="1"/>
          </p:cNvSpPr>
          <p:nvPr>
            <p:ph sz="half" idx="4294967295"/>
          </p:nvPr>
        </p:nvSpPr>
        <p:spPr>
          <a:xfrm>
            <a:off x="6323013" y="1066800"/>
            <a:ext cx="5562600" cy="4351338"/>
          </a:xfrm>
          <a:prstGeom prst="rect">
            <a:avLst/>
          </a:prstGeom>
        </p:spPr>
        <p:txBody>
          <a:bodyPr/>
          <a:lstStyle/>
          <a:p>
            <a:pPr marL="0" indent="0">
              <a:buNone/>
            </a:pPr>
            <a:r>
              <a:rPr lang="en-US" sz="2800" b="1" dirty="0">
                <a:latin typeface="Dotum" pitchFamily="34" charset="-127"/>
                <a:ea typeface="Dotum" pitchFamily="34" charset="-127"/>
              </a:rPr>
              <a:t>Tools for Data Collection</a:t>
            </a:r>
          </a:p>
          <a:p>
            <a:r>
              <a:rPr lang="en-US" sz="2800" b="1" dirty="0">
                <a:latin typeface="Dotum" pitchFamily="34" charset="-127"/>
                <a:ea typeface="Dotum" pitchFamily="34" charset="-127"/>
              </a:rPr>
              <a:t>NSHDP II Programme Costing Sheet</a:t>
            </a:r>
          </a:p>
          <a:p>
            <a:pPr lvl="1"/>
            <a:r>
              <a:rPr lang="en-US" sz="2800" dirty="0">
                <a:latin typeface="Dotum" pitchFamily="34" charset="-127"/>
                <a:ea typeface="Dotum" pitchFamily="34" charset="-127"/>
              </a:rPr>
              <a:t>Governance Planning and Programme Management activities</a:t>
            </a:r>
          </a:p>
          <a:p>
            <a:pPr marL="0" indent="0">
              <a:buNone/>
            </a:pPr>
            <a:r>
              <a:rPr lang="en-US" sz="2800" b="1" dirty="0">
                <a:solidFill>
                  <a:srgbClr val="FF0000"/>
                </a:solidFill>
                <a:latin typeface="Dotum" pitchFamily="34" charset="-127"/>
                <a:ea typeface="Dotum" pitchFamily="34" charset="-127"/>
              </a:rPr>
              <a:t>Costs can be entered at domain or activity level</a:t>
            </a:r>
          </a:p>
          <a:p>
            <a:endParaRPr lang="en-US" sz="2800" dirty="0">
              <a:latin typeface="Dotum" pitchFamily="34" charset="-127"/>
              <a:ea typeface="Dotum" pitchFamily="34" charset="-127"/>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4800" dirty="0" smtClean="0">
                <a:solidFill>
                  <a:schemeClr val="accent1">
                    <a:lumMod val="75000"/>
                  </a:schemeClr>
                </a:solidFill>
                <a:effectLst>
                  <a:outerShdw blurRad="38100" dist="38100" dir="2700000" algn="tl">
                    <a:srgbClr val="000000"/>
                  </a:outerShdw>
                </a:effectLst>
                <a:latin typeface="Dotum" pitchFamily="34" charset="-127"/>
                <a:ea typeface="Dotum" pitchFamily="34" charset="-127"/>
              </a:rPr>
              <a:t>Application/Use of the </a:t>
            </a:r>
            <a:br>
              <a:rPr lang="en-US" sz="4800" dirty="0" smtClean="0">
                <a:solidFill>
                  <a:schemeClr val="accent1">
                    <a:lumMod val="75000"/>
                  </a:schemeClr>
                </a:solidFill>
                <a:effectLst>
                  <a:outerShdw blurRad="38100" dist="38100" dir="2700000" algn="tl">
                    <a:srgbClr val="000000"/>
                  </a:outerShdw>
                </a:effectLst>
                <a:latin typeface="Dotum" pitchFamily="34" charset="-127"/>
                <a:ea typeface="Dotum" pitchFamily="34" charset="-127"/>
              </a:rPr>
            </a:br>
            <a:r>
              <a:rPr lang="en-US" sz="4800" dirty="0" smtClean="0">
                <a:solidFill>
                  <a:schemeClr val="accent1">
                    <a:lumMod val="75000"/>
                  </a:schemeClr>
                </a:solidFill>
                <a:effectLst>
                  <a:outerShdw blurRad="38100" dist="38100" dir="2700000" algn="tl">
                    <a:srgbClr val="000000"/>
                  </a:outerShdw>
                </a:effectLst>
                <a:latin typeface="Dotum" pitchFamily="34" charset="-127"/>
                <a:ea typeface="Dotum" pitchFamily="34" charset="-127"/>
              </a:rPr>
              <a:t>FSHDP II </a:t>
            </a:r>
            <a:r>
              <a:rPr lang="en-US" sz="4800" dirty="0" err="1" smtClean="0">
                <a:solidFill>
                  <a:schemeClr val="accent1">
                    <a:lumMod val="75000"/>
                  </a:schemeClr>
                </a:solidFill>
                <a:effectLst>
                  <a:outerShdw blurRad="38100" dist="38100" dir="2700000" algn="tl">
                    <a:srgbClr val="000000"/>
                  </a:outerShdw>
                </a:effectLst>
                <a:latin typeface="Dotum" pitchFamily="34" charset="-127"/>
                <a:ea typeface="Dotum" pitchFamily="34" charset="-127"/>
              </a:rPr>
              <a:t>Programme</a:t>
            </a:r>
            <a:r>
              <a:rPr lang="en-US" sz="4800" dirty="0" smtClean="0">
                <a:solidFill>
                  <a:schemeClr val="accent1">
                    <a:lumMod val="75000"/>
                  </a:schemeClr>
                </a:solidFill>
                <a:effectLst>
                  <a:outerShdw blurRad="38100" dist="38100" dir="2700000" algn="tl">
                    <a:srgbClr val="000000"/>
                  </a:outerShdw>
                </a:effectLst>
                <a:latin typeface="Dotum" pitchFamily="34" charset="-127"/>
                <a:ea typeface="Dotum" pitchFamily="34" charset="-127"/>
              </a:rPr>
              <a:t> Costing sheet</a:t>
            </a:r>
            <a:endParaRPr lang="en-US" sz="4800" dirty="0">
              <a:latin typeface="Dotum" pitchFamily="34" charset="-127"/>
              <a:ea typeface="Dotum" pitchFamily="34" charset="-127"/>
            </a:endParaRPr>
          </a:p>
        </p:txBody>
      </p:sp>
      <p:sp>
        <p:nvSpPr>
          <p:cNvPr id="5" name="Subtitle 4"/>
          <p:cNvSpPr>
            <a:spLocks noGrp="1"/>
          </p:cNvSpPr>
          <p:nvPr>
            <p:ph type="subTitle" idx="1"/>
          </p:nvPr>
        </p:nvSpPr>
        <p:spPr/>
        <p:txBody>
          <a:bodyPr/>
          <a:lstStyle/>
          <a:p>
            <a:endParaRPr lang="en-US"/>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Purpose/Aims</a:t>
            </a:r>
            <a:endParaRPr lang="en-US" dirty="0"/>
          </a:p>
        </p:txBody>
      </p:sp>
      <p:sp>
        <p:nvSpPr>
          <p:cNvPr id="3" name="Content Placeholder 2"/>
          <p:cNvSpPr>
            <a:spLocks noGrp="1"/>
          </p:cNvSpPr>
          <p:nvPr>
            <p:ph idx="1"/>
          </p:nvPr>
        </p:nvSpPr>
        <p:spPr/>
        <p:txBody>
          <a:bodyPr>
            <a:noAutofit/>
          </a:bodyPr>
          <a:lstStyle/>
          <a:p>
            <a:pPr marL="630238" indent="-630238" algn="just"/>
            <a:r>
              <a:rPr lang="en-US" sz="2700" dirty="0" smtClean="0"/>
              <a:t>FSHDP II </a:t>
            </a:r>
            <a:r>
              <a:rPr lang="en-US" sz="2700" dirty="0" err="1" smtClean="0"/>
              <a:t>Programme</a:t>
            </a:r>
            <a:r>
              <a:rPr lang="en-US" sz="2700" dirty="0" smtClean="0"/>
              <a:t> Costing Sheet is structured to facilitate the collection of Activity cost inputs to be mapped into the </a:t>
            </a:r>
            <a:r>
              <a:rPr lang="en-US" sz="2700" b="1" i="1" dirty="0" err="1" smtClean="0"/>
              <a:t>OneHealth</a:t>
            </a:r>
            <a:r>
              <a:rPr lang="en-US" sz="2700" b="1" i="1" dirty="0" smtClean="0"/>
              <a:t> tool</a:t>
            </a:r>
            <a:r>
              <a:rPr lang="en-US" sz="2700" b="1" dirty="0" smtClean="0"/>
              <a:t>.</a:t>
            </a:r>
          </a:p>
          <a:p>
            <a:pPr marL="630238" indent="-630238" algn="just"/>
            <a:endParaRPr lang="en-US" sz="2700" dirty="0" smtClean="0"/>
          </a:p>
          <a:p>
            <a:pPr marL="630238" indent="-630238" algn="just"/>
            <a:r>
              <a:rPr lang="en-US" sz="2700" dirty="0" smtClean="0"/>
              <a:t>It facilitates a transparent and accountable planning  and costing  process that clearly show how planned investments are aggregated across the different layers of the FSHDPII framework</a:t>
            </a:r>
          </a:p>
          <a:p>
            <a:pPr marL="630238" indent="-630238" algn="just"/>
            <a:endParaRPr lang="en-US" sz="2700" dirty="0" smtClean="0"/>
          </a:p>
          <a:p>
            <a:pPr marL="630238" indent="-630238" algn="just"/>
            <a:r>
              <a:rPr lang="en-US" sz="2700" dirty="0" smtClean="0"/>
              <a:t>Enhanced Stakeholder ownership and alignment of proposed investment to different peculiarities across the country while maintaining the central thrust of the FSHDP II Framework</a:t>
            </a:r>
          </a:p>
          <a:p>
            <a:endParaRPr lang="en-US" sz="2700" dirty="0"/>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Functionality</a:t>
            </a:r>
            <a:endParaRPr lang="en-US" dirty="0"/>
          </a:p>
        </p:txBody>
      </p:sp>
      <p:sp>
        <p:nvSpPr>
          <p:cNvPr id="3" name="Content Placeholder 2"/>
          <p:cNvSpPr>
            <a:spLocks noGrp="1"/>
          </p:cNvSpPr>
          <p:nvPr>
            <p:ph idx="1"/>
          </p:nvPr>
        </p:nvSpPr>
        <p:spPr/>
        <p:txBody>
          <a:bodyPr>
            <a:noAutofit/>
          </a:bodyPr>
          <a:lstStyle/>
          <a:p>
            <a:pPr marL="688975" indent="-688975" algn="just"/>
            <a:r>
              <a:rPr lang="en-US" altLang="en-US" sz="2200" dirty="0" smtClean="0"/>
              <a:t>User-friendly Practical planning &amp; Costing framework/Tool (Requires very Excel minimal skills)</a:t>
            </a:r>
          </a:p>
          <a:p>
            <a:pPr marL="688975" indent="-688975" algn="just"/>
            <a:r>
              <a:rPr lang="en-US" altLang="en-US" sz="2200" dirty="0" smtClean="0"/>
              <a:t>Excel based platform (preferable Office  2013 &amp; above) </a:t>
            </a:r>
          </a:p>
          <a:p>
            <a:pPr marL="688975" indent="-688975" algn="just"/>
            <a:r>
              <a:rPr lang="en-US" altLang="en-US" sz="2200" dirty="0" smtClean="0"/>
              <a:t>Tool consist of 3 sheets with only 2 of them for data entry</a:t>
            </a:r>
          </a:p>
          <a:p>
            <a:pPr marL="688975" indent="-688975" algn="just"/>
            <a:r>
              <a:rPr lang="en-US" altLang="en-US" sz="2200" dirty="0" smtClean="0"/>
              <a:t>All Sheets are linked thus limiting error associated with Data entry</a:t>
            </a:r>
          </a:p>
          <a:p>
            <a:pPr marL="1035050" lvl="1" indent="-344488" algn="just"/>
            <a:r>
              <a:rPr lang="en-US" altLang="en-US" sz="2200" dirty="0" smtClean="0"/>
              <a:t>NSHDP II Framework Sheet</a:t>
            </a:r>
          </a:p>
          <a:p>
            <a:pPr marL="1035050" lvl="1" indent="-344488" algn="just"/>
            <a:r>
              <a:rPr lang="en-US" altLang="en-US" sz="2200" dirty="0" smtClean="0"/>
              <a:t>NSHDP II Planning Sheet</a:t>
            </a:r>
          </a:p>
          <a:p>
            <a:pPr marL="1035050" lvl="1" indent="-344488" algn="just"/>
            <a:r>
              <a:rPr lang="en-US" altLang="en-US" sz="2200" dirty="0" smtClean="0"/>
              <a:t>NSHDP II </a:t>
            </a:r>
            <a:r>
              <a:rPr lang="en-US" altLang="en-US" sz="2200" dirty="0" err="1" smtClean="0"/>
              <a:t>Programme</a:t>
            </a:r>
            <a:r>
              <a:rPr lang="en-US" altLang="en-US" sz="2200" dirty="0" smtClean="0"/>
              <a:t> Costing Sheet</a:t>
            </a:r>
          </a:p>
          <a:p>
            <a:pPr marL="1035050" lvl="1" indent="-344488" algn="just">
              <a:buNone/>
            </a:pPr>
            <a:endParaRPr lang="en-US" altLang="en-US" sz="2200" dirty="0" smtClean="0"/>
          </a:p>
          <a:p>
            <a:pPr marL="688975" indent="-688975" algn="just"/>
            <a:r>
              <a:rPr lang="en-ZA" sz="2200" i="1" dirty="0" smtClean="0">
                <a:solidFill>
                  <a:srgbClr val="FF0000"/>
                </a:solidFill>
              </a:rPr>
              <a:t>The tool estimates annual cost per activity based on the unit cost and annual frequency of expenditure provided,  users are expected to perform most of the rudimentary calculation outside the tool</a:t>
            </a:r>
            <a:endParaRPr lang="en-US" altLang="en-US" sz="2200" i="1" dirty="0" smtClean="0">
              <a:solidFill>
                <a:srgbClr val="FF0000"/>
              </a:solidFill>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Description of Costing Sheets</a:t>
            </a:r>
            <a:endParaRPr lang="en-US" dirty="0"/>
          </a:p>
        </p:txBody>
      </p:sp>
      <p:sp>
        <p:nvSpPr>
          <p:cNvPr id="3" name="Content Placeholder 2"/>
          <p:cNvSpPr>
            <a:spLocks noGrp="1"/>
          </p:cNvSpPr>
          <p:nvPr>
            <p:ph idx="1"/>
          </p:nvPr>
        </p:nvSpPr>
        <p:spPr>
          <a:xfrm>
            <a:off x="609442" y="914400"/>
            <a:ext cx="10969943" cy="5334000"/>
          </a:xfrm>
        </p:spPr>
        <p:txBody>
          <a:bodyPr>
            <a:noAutofit/>
          </a:bodyPr>
          <a:lstStyle/>
          <a:p>
            <a:pPr marL="465138" indent="-465138">
              <a:spcBef>
                <a:spcPts val="0"/>
              </a:spcBef>
            </a:pPr>
            <a:r>
              <a:rPr lang="en-US" sz="2200" dirty="0" smtClean="0"/>
              <a:t>The Costing Sheet is Organized into 7 column headings and 1405 expandable Rows</a:t>
            </a:r>
          </a:p>
          <a:p>
            <a:pPr marL="465138" indent="-465138">
              <a:spcBef>
                <a:spcPts val="0"/>
              </a:spcBef>
            </a:pPr>
            <a:endParaRPr lang="en-US" sz="2200" dirty="0" smtClean="0"/>
          </a:p>
          <a:p>
            <a:pPr marL="465138" indent="-465138">
              <a:spcBef>
                <a:spcPts val="0"/>
              </a:spcBef>
            </a:pPr>
            <a:r>
              <a:rPr lang="en-US" sz="2200" dirty="0" smtClean="0"/>
              <a:t>Column headings include</a:t>
            </a:r>
          </a:p>
          <a:p>
            <a:pPr marL="854075" lvl="1" indent="-460375">
              <a:spcBef>
                <a:spcPts val="0"/>
              </a:spcBef>
            </a:pPr>
            <a:r>
              <a:rPr lang="en-US" sz="2200" dirty="0" smtClean="0"/>
              <a:t>Column </a:t>
            </a:r>
            <a:r>
              <a:rPr lang="en-US" sz="2200" b="1" dirty="0" smtClean="0"/>
              <a:t>A</a:t>
            </a:r>
            <a:r>
              <a:rPr lang="en-US" sz="2200" dirty="0" smtClean="0"/>
              <a:t> = Activity Code: </a:t>
            </a:r>
            <a:r>
              <a:rPr lang="en-US" sz="2200" i="1" dirty="0" smtClean="0">
                <a:solidFill>
                  <a:srgbClr val="C00000"/>
                </a:solidFill>
              </a:rPr>
              <a:t>All</a:t>
            </a:r>
            <a:r>
              <a:rPr lang="en-US" sz="2200" b="1" i="1" dirty="0" smtClean="0">
                <a:solidFill>
                  <a:srgbClr val="C00000"/>
                </a:solidFill>
              </a:rPr>
              <a:t> </a:t>
            </a:r>
            <a:r>
              <a:rPr lang="en-US" sz="2200" i="1" dirty="0" smtClean="0">
                <a:solidFill>
                  <a:srgbClr val="C00000"/>
                </a:solidFill>
              </a:rPr>
              <a:t>the formulae for linking information and cost details across the three sheets function based these activity codes</a:t>
            </a:r>
          </a:p>
          <a:p>
            <a:pPr marL="854075" lvl="1" indent="-460375">
              <a:spcBef>
                <a:spcPts val="0"/>
              </a:spcBef>
            </a:pPr>
            <a:r>
              <a:rPr lang="en-US" sz="2200" dirty="0" smtClean="0"/>
              <a:t>Column </a:t>
            </a:r>
            <a:r>
              <a:rPr lang="en-US" sz="2200" b="1" dirty="0" smtClean="0"/>
              <a:t>B </a:t>
            </a:r>
            <a:r>
              <a:rPr lang="en-US" sz="2200" dirty="0" smtClean="0"/>
              <a:t>= Activities</a:t>
            </a:r>
          </a:p>
          <a:p>
            <a:pPr marL="854075" lvl="1" indent="-460375">
              <a:spcBef>
                <a:spcPts val="0"/>
              </a:spcBef>
            </a:pPr>
            <a:r>
              <a:rPr lang="en-US" sz="2200" dirty="0" smtClean="0"/>
              <a:t>Column </a:t>
            </a:r>
            <a:r>
              <a:rPr lang="en-US" sz="2200" b="1" dirty="0" smtClean="0"/>
              <a:t>C </a:t>
            </a:r>
            <a:r>
              <a:rPr lang="en-US" sz="2200" dirty="0" smtClean="0"/>
              <a:t>=  Costing Assumption; </a:t>
            </a:r>
            <a:r>
              <a:rPr lang="en-US" sz="2200" dirty="0" smtClean="0">
                <a:solidFill>
                  <a:srgbClr val="C00000"/>
                </a:solidFill>
              </a:rPr>
              <a:t>this could be processes, supplies, task etc.</a:t>
            </a:r>
          </a:p>
          <a:p>
            <a:pPr marL="854075" lvl="1" indent="-460375">
              <a:spcBef>
                <a:spcPts val="0"/>
              </a:spcBef>
            </a:pPr>
            <a:r>
              <a:rPr lang="en-US" sz="2200" dirty="0" smtClean="0"/>
              <a:t>Column </a:t>
            </a:r>
            <a:r>
              <a:rPr lang="en-US" sz="2200" b="1" dirty="0" smtClean="0"/>
              <a:t>D</a:t>
            </a:r>
            <a:r>
              <a:rPr lang="en-US" sz="2200" dirty="0" smtClean="0"/>
              <a:t> =  Unit cost: </a:t>
            </a:r>
            <a:r>
              <a:rPr lang="en-US" sz="2200" dirty="0" smtClean="0">
                <a:solidFill>
                  <a:srgbClr val="FF0000"/>
                </a:solidFill>
              </a:rPr>
              <a:t> </a:t>
            </a:r>
            <a:r>
              <a:rPr lang="en-US" sz="2200" i="1" dirty="0" smtClean="0">
                <a:solidFill>
                  <a:srgbClr val="C00000"/>
                </a:solidFill>
              </a:rPr>
              <a:t>calculated as either total cost per year , per NSHP duration or as the lowest multiple or fraction of the cost to be spent in the year</a:t>
            </a:r>
          </a:p>
          <a:p>
            <a:pPr marL="854075" lvl="1" indent="-460375">
              <a:spcBef>
                <a:spcPts val="0"/>
              </a:spcBef>
            </a:pPr>
            <a:r>
              <a:rPr lang="en-US" sz="2200" dirty="0" smtClean="0"/>
              <a:t>Column </a:t>
            </a:r>
            <a:r>
              <a:rPr lang="en-US" sz="2200" b="1" dirty="0" smtClean="0"/>
              <a:t>E </a:t>
            </a:r>
            <a:r>
              <a:rPr lang="en-US" sz="2200" dirty="0" smtClean="0"/>
              <a:t>to </a:t>
            </a:r>
            <a:r>
              <a:rPr lang="en-US" sz="2200" b="1" dirty="0" smtClean="0"/>
              <a:t>I </a:t>
            </a:r>
            <a:r>
              <a:rPr lang="en-US" sz="2200" dirty="0" smtClean="0"/>
              <a:t>= quantity per year for Costing: </a:t>
            </a:r>
            <a:r>
              <a:rPr lang="en-US" sz="2200" i="1" dirty="0" smtClean="0">
                <a:solidFill>
                  <a:srgbClr val="C00000"/>
                </a:solidFill>
              </a:rPr>
              <a:t>express as whole number, fraction of Percentage</a:t>
            </a:r>
          </a:p>
          <a:p>
            <a:pPr marL="854075" lvl="1" indent="-460375">
              <a:spcBef>
                <a:spcPts val="0"/>
              </a:spcBef>
            </a:pPr>
            <a:r>
              <a:rPr lang="en-US" sz="2200" b="1" dirty="0" smtClean="0"/>
              <a:t> </a:t>
            </a:r>
            <a:r>
              <a:rPr lang="en-US" sz="2200" dirty="0" smtClean="0"/>
              <a:t>Column</a:t>
            </a:r>
            <a:r>
              <a:rPr lang="en-US" sz="2200" b="1" dirty="0" smtClean="0"/>
              <a:t> J </a:t>
            </a:r>
            <a:r>
              <a:rPr lang="en-US" sz="2200" dirty="0" smtClean="0"/>
              <a:t>to</a:t>
            </a:r>
            <a:r>
              <a:rPr lang="en-US" sz="2200" b="1" dirty="0" smtClean="0"/>
              <a:t> O = </a:t>
            </a:r>
            <a:r>
              <a:rPr lang="en-US" sz="2200" dirty="0" smtClean="0"/>
              <a:t>Outputted Cost per Activity per year</a:t>
            </a:r>
            <a:endParaRPr lang="en-US" sz="2200" dirty="0"/>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View Data Tool</a:t>
            </a:r>
            <a:endParaRPr lang="en-US" dirty="0"/>
          </a:p>
        </p:txBody>
      </p:sp>
      <p:graphicFrame>
        <p:nvGraphicFramePr>
          <p:cNvPr id="7" name="Table 6">
            <a:extLst>
              <a:ext uri="{FF2B5EF4-FFF2-40B4-BE49-F238E27FC236}">
                <a16:creationId xmlns="" xmlns:a16="http://schemas.microsoft.com/office/drawing/2014/main" id="{E3D75AEA-6429-4AB3-9901-532964FD6840}"/>
              </a:ext>
            </a:extLst>
          </p:cNvPr>
          <p:cNvGraphicFramePr>
            <a:graphicFrameLocks noGrp="1"/>
          </p:cNvGraphicFramePr>
          <p:nvPr>
            <p:extLst>
              <p:ext uri="{D42A27DB-BD31-4B8C-83A1-F6EECF244321}">
                <p14:modId xmlns="" xmlns:p14="http://schemas.microsoft.com/office/powerpoint/2010/main" val="3516875457"/>
              </p:ext>
            </p:extLst>
          </p:nvPr>
        </p:nvGraphicFramePr>
        <p:xfrm>
          <a:off x="227015" y="1219200"/>
          <a:ext cx="11734798" cy="4421849"/>
        </p:xfrm>
        <a:graphic>
          <a:graphicData uri="http://schemas.openxmlformats.org/drawingml/2006/table">
            <a:tbl>
              <a:tblPr firstRow="1" firstCol="1" bandRow="1"/>
              <a:tblGrid>
                <a:gridCol w="738352">
                  <a:extLst>
                    <a:ext uri="{9D8B030D-6E8A-4147-A177-3AD203B41FA5}">
                      <a16:colId xmlns="" xmlns:a16="http://schemas.microsoft.com/office/drawing/2014/main" val="672654869"/>
                    </a:ext>
                  </a:extLst>
                </a:gridCol>
                <a:gridCol w="1405122">
                  <a:extLst>
                    <a:ext uri="{9D8B030D-6E8A-4147-A177-3AD203B41FA5}">
                      <a16:colId xmlns="" xmlns:a16="http://schemas.microsoft.com/office/drawing/2014/main" val="3502831944"/>
                    </a:ext>
                  </a:extLst>
                </a:gridCol>
                <a:gridCol w="1242350">
                  <a:extLst>
                    <a:ext uri="{9D8B030D-6E8A-4147-A177-3AD203B41FA5}">
                      <a16:colId xmlns="" xmlns:a16="http://schemas.microsoft.com/office/drawing/2014/main" val="2069651920"/>
                    </a:ext>
                  </a:extLst>
                </a:gridCol>
                <a:gridCol w="555883">
                  <a:extLst>
                    <a:ext uri="{9D8B030D-6E8A-4147-A177-3AD203B41FA5}">
                      <a16:colId xmlns="" xmlns:a16="http://schemas.microsoft.com/office/drawing/2014/main" val="1950940868"/>
                    </a:ext>
                  </a:extLst>
                </a:gridCol>
                <a:gridCol w="555883">
                  <a:extLst>
                    <a:ext uri="{9D8B030D-6E8A-4147-A177-3AD203B41FA5}">
                      <a16:colId xmlns="" xmlns:a16="http://schemas.microsoft.com/office/drawing/2014/main" val="888028537"/>
                    </a:ext>
                  </a:extLst>
                </a:gridCol>
                <a:gridCol w="555883">
                  <a:extLst>
                    <a:ext uri="{9D8B030D-6E8A-4147-A177-3AD203B41FA5}">
                      <a16:colId xmlns="" xmlns:a16="http://schemas.microsoft.com/office/drawing/2014/main" val="2084531184"/>
                    </a:ext>
                  </a:extLst>
                </a:gridCol>
                <a:gridCol w="555883">
                  <a:extLst>
                    <a:ext uri="{9D8B030D-6E8A-4147-A177-3AD203B41FA5}">
                      <a16:colId xmlns="" xmlns:a16="http://schemas.microsoft.com/office/drawing/2014/main" val="1163988827"/>
                    </a:ext>
                  </a:extLst>
                </a:gridCol>
                <a:gridCol w="555883">
                  <a:extLst>
                    <a:ext uri="{9D8B030D-6E8A-4147-A177-3AD203B41FA5}">
                      <a16:colId xmlns="" xmlns:a16="http://schemas.microsoft.com/office/drawing/2014/main" val="776952052"/>
                    </a:ext>
                  </a:extLst>
                </a:gridCol>
                <a:gridCol w="738352">
                  <a:extLst>
                    <a:ext uri="{9D8B030D-6E8A-4147-A177-3AD203B41FA5}">
                      <a16:colId xmlns="" xmlns:a16="http://schemas.microsoft.com/office/drawing/2014/main" val="717877420"/>
                    </a:ext>
                  </a:extLst>
                </a:gridCol>
                <a:gridCol w="738352">
                  <a:extLst>
                    <a:ext uri="{9D8B030D-6E8A-4147-A177-3AD203B41FA5}">
                      <a16:colId xmlns="" xmlns:a16="http://schemas.microsoft.com/office/drawing/2014/main" val="868769058"/>
                    </a:ext>
                  </a:extLst>
                </a:gridCol>
                <a:gridCol w="720700">
                  <a:extLst>
                    <a:ext uri="{9D8B030D-6E8A-4147-A177-3AD203B41FA5}">
                      <a16:colId xmlns="" xmlns:a16="http://schemas.microsoft.com/office/drawing/2014/main" val="4238524550"/>
                    </a:ext>
                  </a:extLst>
                </a:gridCol>
                <a:gridCol w="737366">
                  <a:extLst>
                    <a:ext uri="{9D8B030D-6E8A-4147-A177-3AD203B41FA5}">
                      <a16:colId xmlns="" xmlns:a16="http://schemas.microsoft.com/office/drawing/2014/main" val="1838997340"/>
                    </a:ext>
                  </a:extLst>
                </a:gridCol>
                <a:gridCol w="737366">
                  <a:extLst>
                    <a:ext uri="{9D8B030D-6E8A-4147-A177-3AD203B41FA5}">
                      <a16:colId xmlns="" xmlns:a16="http://schemas.microsoft.com/office/drawing/2014/main" val="4032071902"/>
                    </a:ext>
                  </a:extLst>
                </a:gridCol>
                <a:gridCol w="784435">
                  <a:extLst>
                    <a:ext uri="{9D8B030D-6E8A-4147-A177-3AD203B41FA5}">
                      <a16:colId xmlns="" xmlns:a16="http://schemas.microsoft.com/office/drawing/2014/main" val="2910348710"/>
                    </a:ext>
                  </a:extLst>
                </a:gridCol>
                <a:gridCol w="939736">
                  <a:extLst>
                    <a:ext uri="{9D8B030D-6E8A-4147-A177-3AD203B41FA5}">
                      <a16:colId xmlns="" xmlns:a16="http://schemas.microsoft.com/office/drawing/2014/main" val="1470576053"/>
                    </a:ext>
                  </a:extLst>
                </a:gridCol>
                <a:gridCol w="173252">
                  <a:extLst>
                    <a:ext uri="{9D8B030D-6E8A-4147-A177-3AD203B41FA5}">
                      <a16:colId xmlns="" xmlns:a16="http://schemas.microsoft.com/office/drawing/2014/main" val="922446972"/>
                    </a:ext>
                  </a:extLst>
                </a:gridCol>
              </a:tblGrid>
              <a:tr h="482355">
                <a:tc rowSpan="2" gridSpan="2">
                  <a:txBody>
                    <a:bodyPr/>
                    <a:lstStyle/>
                    <a:p>
                      <a:pPr marL="0" marR="0" algn="ctr">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Activities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99"/>
                    </a:solidFill>
                  </a:tcPr>
                </a:tc>
                <a:tc rowSpan="2" hMerge="1">
                  <a:txBody>
                    <a:bodyPr/>
                    <a:lstStyle/>
                    <a:p>
                      <a:endParaRPr lang="en-US"/>
                    </a:p>
                  </a:txBody>
                  <a:tcPr/>
                </a:tc>
                <a:tc rowSpan="2">
                  <a:txBody>
                    <a:bodyPr/>
                    <a:lstStyle/>
                    <a:p>
                      <a:pPr marL="0" marR="0" algn="ctr">
                        <a:lnSpc>
                          <a:spcPct val="115000"/>
                        </a:lnSpc>
                        <a:spcBef>
                          <a:spcPts val="0"/>
                        </a:spcBef>
                        <a:spcAft>
                          <a:spcPts val="0"/>
                        </a:spcAft>
                      </a:pPr>
                      <a:r>
                        <a:rPr lang="en-US" sz="1600" b="1" dirty="0">
                          <a:effectLst/>
                          <a:latin typeface="Arial Narrow" panose="020B0606020202030204" pitchFamily="34" charset="0"/>
                          <a:ea typeface="Calibri" panose="020F0502020204030204" pitchFamily="34" charset="0"/>
                          <a:cs typeface="Calibri" panose="020F0502020204030204" pitchFamily="34" charset="0"/>
                        </a:rPr>
                        <a:t>Cost inputs/ Assumptions</a:t>
                      </a:r>
                      <a:br>
                        <a:rPr lang="en-US" sz="1600" b="1" dirty="0">
                          <a:effectLst/>
                          <a:latin typeface="Arial Narrow" panose="020B0606020202030204" pitchFamily="34" charset="0"/>
                          <a:ea typeface="Calibri" panose="020F0502020204030204" pitchFamily="34" charset="0"/>
                          <a:cs typeface="Calibri" panose="020F0502020204030204" pitchFamily="34" charset="0"/>
                        </a:rPr>
                      </a:br>
                      <a:r>
                        <a:rPr lang="en-US" sz="1600" b="1" dirty="0">
                          <a:effectLst/>
                          <a:latin typeface="Arial Narrow" panose="020B0606020202030204" pitchFamily="34" charset="0"/>
                          <a:ea typeface="Calibri" panose="020F0502020204030204" pitchFamily="34" charset="0"/>
                          <a:cs typeface="Calibri" panose="020F0502020204030204" pitchFamily="34" charset="0"/>
                        </a:rPr>
                        <a:t>(Sub-activities)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E699"/>
                    </a:solidFill>
                  </a:tcPr>
                </a:tc>
                <a:tc rowSpan="2">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Unit Cost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lnSpc>
                          <a:spcPct val="115000"/>
                        </a:lnSpc>
                        <a:spcBef>
                          <a:spcPts val="0"/>
                        </a:spcBef>
                        <a:spcAft>
                          <a:spcPts val="0"/>
                        </a:spcAft>
                      </a:pPr>
                      <a:r>
                        <a:rPr lang="en-US" sz="1600" b="1" dirty="0">
                          <a:effectLst/>
                          <a:latin typeface="Arial Narrow" panose="020B0606020202030204" pitchFamily="34" charset="0"/>
                          <a:ea typeface="Calibri" panose="020F0502020204030204" pitchFamily="34" charset="0"/>
                          <a:cs typeface="Calibri" panose="020F0502020204030204" pitchFamily="34" charset="0"/>
                        </a:rPr>
                        <a:t>Quantities/Frequencies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lgn="ctr">
                        <a:lnSpc>
                          <a:spcPct val="115000"/>
                        </a:lnSpc>
                        <a:spcBef>
                          <a:spcPts val="0"/>
                        </a:spcBef>
                        <a:spcAft>
                          <a:spcPts val="0"/>
                        </a:spcAft>
                      </a:pPr>
                      <a:r>
                        <a:rPr lang="en-US" sz="1600" b="1" dirty="0">
                          <a:effectLst/>
                          <a:latin typeface="Arial Narrow" panose="020B0606020202030204" pitchFamily="34" charset="0"/>
                          <a:ea typeface="Calibri" panose="020F0502020204030204" pitchFamily="34" charset="0"/>
                          <a:cs typeface="Calibri" panose="020F0502020204030204" pitchFamily="34" charset="0"/>
                        </a:rPr>
                        <a:t>per annum</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2F2F2"/>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5">
                  <a:txBody>
                    <a:bodyPr/>
                    <a:lstStyle/>
                    <a:p>
                      <a:pPr marL="0" marR="0" algn="ctr">
                        <a:lnSpc>
                          <a:spcPct val="115000"/>
                        </a:lnSpc>
                        <a:spcBef>
                          <a:spcPts val="0"/>
                        </a:spcBef>
                        <a:spcAft>
                          <a:spcPts val="0"/>
                        </a:spcAft>
                      </a:pPr>
                      <a:r>
                        <a:rPr lang="en-US"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Total Cost Per annum</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gridSpan="2">
                  <a:txBody>
                    <a:bodyPr/>
                    <a:lstStyle/>
                    <a:p>
                      <a:pPr marL="0" marR="0" algn="just">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Grand Total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dirty="0"/>
                    </a:p>
                  </a:txBody>
                  <a:tcPr/>
                </a:tc>
                <a:extLst>
                  <a:ext uri="{0D108BD9-81ED-4DB2-BD59-A6C34878D82A}">
                    <a16:rowId xmlns="" xmlns:a16="http://schemas.microsoft.com/office/drawing/2014/main" val="3690279881"/>
                  </a:ext>
                </a:extLst>
              </a:tr>
              <a:tr h="1298746">
                <a:tc gridSpan="2" vMerge="1">
                  <a:txBody>
                    <a:bodyPr/>
                    <a:lstStyle/>
                    <a:p>
                      <a:endParaRPr lang="en-US"/>
                    </a:p>
                  </a:txBody>
                  <a:tcPr/>
                </a:tc>
                <a:tc hMerge="1"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YR</a:t>
                      </a:r>
                      <a:br>
                        <a:rPr lang="en-US" sz="1600" dirty="0">
                          <a:effectLst/>
                          <a:latin typeface="Arial Narrow" panose="020B0606020202030204" pitchFamily="34" charset="0"/>
                          <a:ea typeface="Calibri" panose="020F0502020204030204" pitchFamily="34" charset="0"/>
                          <a:cs typeface="Calibri" panose="020F0502020204030204" pitchFamily="34" charset="0"/>
                        </a:rPr>
                      </a:br>
                      <a:r>
                        <a:rPr lang="en-US" sz="1600" dirty="0">
                          <a:effectLst/>
                          <a:latin typeface="Arial Narrow" panose="020B0606020202030204" pitchFamily="34" charset="0"/>
                          <a:ea typeface="Calibri" panose="020F0502020204030204" pitchFamily="34" charset="0"/>
                          <a:cs typeface="Calibri" panose="020F0502020204030204" pitchFamily="34" charset="0"/>
                        </a:rPr>
                        <a:t>‘17</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YR</a:t>
                      </a:r>
                      <a:br>
                        <a:rPr lang="en-US" sz="1600" dirty="0">
                          <a:effectLst/>
                          <a:latin typeface="Arial Narrow" panose="020B0606020202030204" pitchFamily="34" charset="0"/>
                          <a:ea typeface="Calibri" panose="020F0502020204030204" pitchFamily="34" charset="0"/>
                          <a:cs typeface="Calibri" panose="020F0502020204030204" pitchFamily="34" charset="0"/>
                        </a:rPr>
                      </a:br>
                      <a:r>
                        <a:rPr lang="en-US" sz="1600" dirty="0">
                          <a:effectLst/>
                          <a:latin typeface="Arial Narrow" panose="020B0606020202030204" pitchFamily="34" charset="0"/>
                          <a:ea typeface="Calibri" panose="020F0502020204030204" pitchFamily="34" charset="0"/>
                          <a:cs typeface="Calibri" panose="020F0502020204030204" pitchFamily="34" charset="0"/>
                        </a:rPr>
                        <a:t>‘18</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YR</a:t>
                      </a:r>
                      <a:br>
                        <a:rPr lang="en-US" sz="1600" dirty="0">
                          <a:effectLst/>
                          <a:latin typeface="Arial Narrow" panose="020B0606020202030204" pitchFamily="34" charset="0"/>
                          <a:ea typeface="Calibri" panose="020F0502020204030204" pitchFamily="34" charset="0"/>
                          <a:cs typeface="Calibri" panose="020F0502020204030204" pitchFamily="34" charset="0"/>
                        </a:rPr>
                      </a:br>
                      <a:r>
                        <a:rPr lang="en-US" sz="1600" dirty="0">
                          <a:effectLst/>
                          <a:latin typeface="Arial Narrow" panose="020B0606020202030204" pitchFamily="34" charset="0"/>
                          <a:ea typeface="Calibri" panose="020F0502020204030204" pitchFamily="34" charset="0"/>
                          <a:cs typeface="Calibri" panose="020F0502020204030204" pitchFamily="34" charset="0"/>
                        </a:rPr>
                        <a:t>‘19</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YR</a:t>
                      </a:r>
                      <a:br>
                        <a:rPr lang="en-US" sz="1600" dirty="0">
                          <a:effectLst/>
                          <a:latin typeface="Arial Narrow" panose="020B0606020202030204" pitchFamily="34" charset="0"/>
                          <a:ea typeface="Calibri" panose="020F0502020204030204" pitchFamily="34" charset="0"/>
                          <a:cs typeface="Calibri" panose="020F0502020204030204" pitchFamily="34" charset="0"/>
                        </a:rPr>
                      </a:br>
                      <a:r>
                        <a:rPr lang="en-US" sz="1600" dirty="0">
                          <a:effectLst/>
                          <a:latin typeface="Arial Narrow" panose="020B0606020202030204" pitchFamily="34" charset="0"/>
                          <a:ea typeface="Calibri" panose="020F0502020204030204" pitchFamily="34" charset="0"/>
                          <a:cs typeface="Calibri" panose="020F0502020204030204" pitchFamily="34" charset="0"/>
                        </a:rPr>
                        <a:t>‘ 20</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YR</a:t>
                      </a:r>
                      <a:br>
                        <a:rPr lang="en-US" sz="1600" dirty="0">
                          <a:effectLst/>
                          <a:latin typeface="Arial Narrow" panose="020B0606020202030204" pitchFamily="34" charset="0"/>
                          <a:ea typeface="Calibri" panose="020F0502020204030204" pitchFamily="34" charset="0"/>
                          <a:cs typeface="Calibri" panose="020F0502020204030204" pitchFamily="34" charset="0"/>
                        </a:rPr>
                      </a:br>
                      <a:r>
                        <a:rPr lang="en-US" sz="1600" dirty="0">
                          <a:effectLst/>
                          <a:latin typeface="Arial Narrow" panose="020B0606020202030204" pitchFamily="34" charset="0"/>
                          <a:ea typeface="Calibri" panose="020F0502020204030204" pitchFamily="34" charset="0"/>
                          <a:cs typeface="Calibri" panose="020F0502020204030204" pitchFamily="34" charset="0"/>
                        </a:rPr>
                        <a:t>‘ 21</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YR 1 Cost (₦)</a:t>
                      </a:r>
                      <a:b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‘17</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YR  II Cost (₦)</a:t>
                      </a:r>
                      <a:b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‘18</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YR 3 Cost (₦)</a:t>
                      </a:r>
                      <a:b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‘19</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YR 4 Cost (₦)</a:t>
                      </a:r>
                      <a:b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20</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YR 5 Cost (₦)</a:t>
                      </a:r>
                      <a:b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b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21</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3742357067"/>
                  </a:ext>
                </a:extLst>
              </a:tr>
              <a:tr h="249101">
                <a:tc gridSpan="4">
                  <a:txBody>
                    <a:bodyPr/>
                    <a:lstStyle/>
                    <a:p>
                      <a:pPr marL="0" marR="0" algn="just">
                        <a:lnSpc>
                          <a:spcPct val="115000"/>
                        </a:lnSpc>
                        <a:spcBef>
                          <a:spcPts val="0"/>
                        </a:spcBef>
                        <a:spcAft>
                          <a:spcPts val="0"/>
                        </a:spcAft>
                      </a:pPr>
                      <a:r>
                        <a:rPr lang="en-US" sz="1600" b="1" dirty="0">
                          <a:effectLst/>
                          <a:latin typeface="Arial" panose="020B0604020202020204" pitchFamily="34" charset="0"/>
                          <a:ea typeface="Calibri" panose="020F0502020204030204" pitchFamily="34" charset="0"/>
                          <a:cs typeface="Times New Roman" panose="02020603050405020304" pitchFamily="18" charset="0"/>
                        </a:rPr>
                        <a:t>1.Leadership and Governance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66FF33"/>
                    </a:solidFill>
                  </a:tcPr>
                </a:tc>
                <a:tc>
                  <a:txBody>
                    <a:bodyPr/>
                    <a:lstStyle/>
                    <a:p>
                      <a:pPr marL="0" marR="0" algn="just">
                        <a:lnSpc>
                          <a:spcPct val="150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1008826117"/>
                  </a:ext>
                </a:extLst>
              </a:tr>
              <a:tr h="1298746">
                <a:tc>
                  <a:txBody>
                    <a:bodyPr/>
                    <a:lstStyle/>
                    <a:p>
                      <a:pPr marL="0" marR="0" algn="just">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1.1.1.a</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BC2E6"/>
                    </a:solidFill>
                  </a:tcPr>
                </a:tc>
                <a:tc>
                  <a:txBody>
                    <a:bodyPr/>
                    <a:lstStyle/>
                    <a:p>
                      <a:pPr marL="0" marR="0" algn="just">
                        <a:lnSpc>
                          <a:spcPct val="115000"/>
                        </a:lnSpc>
                        <a:spcBef>
                          <a:spcPts val="0"/>
                        </a:spcBef>
                        <a:spcAft>
                          <a:spcPts val="0"/>
                        </a:spcAft>
                      </a:pPr>
                      <a:r>
                        <a:rPr lang="en-US" sz="1600" dirty="0">
                          <a:effectLst/>
                          <a:latin typeface="Cambria" panose="02040503050406030204" pitchFamily="18" charset="0"/>
                          <a:ea typeface="Calibri" panose="020F0502020204030204" pitchFamily="34" charset="0"/>
                          <a:cs typeface="Calibri" panose="020F0502020204030204" pitchFamily="34" charset="0"/>
                        </a:rPr>
                        <a:t>Review national guidelines on Primary Health Care)</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 Conduct 3day meeting for 30pers</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300,000</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4</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3</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300,000</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900,000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l">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1, 200,000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900,000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 ₦ 3,300,000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409798056"/>
                  </a:ext>
                </a:extLst>
              </a:tr>
              <a:tr h="832237">
                <a:tc>
                  <a:txBody>
                    <a:bodyPr/>
                    <a:lstStyle/>
                    <a:p>
                      <a:pPr marL="0" marR="0" algn="just">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1.1.1.b</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Cambria" panose="02040503050406030204" pitchFamily="18" charset="0"/>
                          <a:ea typeface="Calibri" panose="020F0502020204030204" pitchFamily="34" charset="0"/>
                          <a:cs typeface="Calibri" panose="020F0502020204030204" pitchFamily="34" charset="0"/>
                        </a:rPr>
                        <a:t>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Cambria" panose="02040503050406030204" pitchFamily="18" charset="0"/>
                          <a:ea typeface="Calibri" panose="020F0502020204030204" pitchFamily="34" charset="0"/>
                          <a:cs typeface="Calibri" panose="020F0502020204030204" pitchFamily="34" charset="0"/>
                        </a:rPr>
                        <a:t>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sz="1800" dirty="0">
                        <a:effectLst/>
                        <a:latin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Narrow" panose="020B0606020202030204" pitchFamily="34" charset="0"/>
                          <a:ea typeface="Calibri" panose="020F0502020204030204" pitchFamily="34" charset="0"/>
                          <a:cs typeface="Calibri" panose="020F0502020204030204" pitchFamily="34" charset="0"/>
                        </a:rPr>
                        <a:t> </a:t>
                      </a:r>
                      <a:r>
                        <a:rPr lang="en-US" sz="1600" dirty="0">
                          <a:effectLst/>
                          <a:latin typeface="Arial" panose="020B0604020202020204" pitchFamily="34" charset="0"/>
                          <a:ea typeface="Calibri" panose="020F0502020204030204" pitchFamily="34" charset="0"/>
                          <a:cs typeface="Times New Roman" panose="02020603050405020304" pitchFamily="18" charset="0"/>
                        </a:rPr>
                        <a:t>₦</a:t>
                      </a:r>
                      <a:r>
                        <a:rPr lang="en-US" sz="1600" dirty="0">
                          <a:effectLst/>
                          <a:latin typeface="Arial Narrow" panose="020B0606020202030204" pitchFamily="34" charset="0"/>
                          <a:ea typeface="Calibri" panose="020F0502020204030204" pitchFamily="34" charset="0"/>
                          <a:cs typeface="Calibri" panose="020F0502020204030204" pitchFamily="34"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15000"/>
                        </a:lnSpc>
                        <a:spcBef>
                          <a:spcPts val="0"/>
                        </a:spcBef>
                        <a:spcAft>
                          <a:spcPts val="0"/>
                        </a:spcAft>
                      </a:pPr>
                      <a:r>
                        <a:rPr lang="en-US" sz="1600" dirty="0">
                          <a:effectLst/>
                          <a:latin typeface="Arial" panose="020B0604020202020204" pitchFamily="34" charset="0"/>
                          <a:ea typeface="Calibri" panose="020F0502020204030204" pitchFamily="34" charset="0"/>
                          <a:cs typeface="Times New Roman" panose="02020603050405020304" pitchFamily="18" charset="0"/>
                        </a:rPr>
                        <a:t> ₦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txBody>
                  <a:tcPr marL="57046" marR="57046" marT="7923" marB="7923"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just">
                        <a:lnSpc>
                          <a:spcPct val="150000"/>
                        </a:lnSpc>
                        <a:spcBef>
                          <a:spcPts val="0"/>
                        </a:spcBef>
                        <a:spcAft>
                          <a:spcPts val="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 </a:t>
                      </a:r>
                    </a:p>
                  </a:txBody>
                  <a:tcPr marL="0" marR="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 xmlns:a16="http://schemas.microsoft.com/office/drawing/2014/main" val="2288265538"/>
                  </a:ext>
                </a:extLst>
              </a:tr>
            </a:tbl>
          </a:graphicData>
        </a:graphic>
      </p:graphicFrame>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800" dirty="0" smtClean="0"/>
              <a:t>Iterative Steps in Completing the FSHDP II Costing Sheet</a:t>
            </a:r>
            <a:endParaRPr lang="en-US" sz="3800" dirty="0"/>
          </a:p>
        </p:txBody>
      </p:sp>
      <p:sp>
        <p:nvSpPr>
          <p:cNvPr id="3" name="Content Placeholder 2"/>
          <p:cNvSpPr>
            <a:spLocks noGrp="1"/>
          </p:cNvSpPr>
          <p:nvPr>
            <p:ph idx="1"/>
          </p:nvPr>
        </p:nvSpPr>
        <p:spPr/>
        <p:txBody>
          <a:bodyPr>
            <a:normAutofit/>
          </a:bodyPr>
          <a:lstStyle/>
          <a:p>
            <a:pPr marL="693738" marR="0" indent="-582613" algn="just">
              <a:spcBef>
                <a:spcPts val="0"/>
              </a:spcBef>
              <a:spcAft>
                <a:spcPts val="0"/>
              </a:spcAft>
            </a:pPr>
            <a:r>
              <a:rPr lang="en-US" sz="2800" b="1" dirty="0" smtClean="0">
                <a:cs typeface="Times New Roman" panose="02020603050405020304" pitchFamily="18" charset="0"/>
              </a:rPr>
              <a:t>Step one: </a:t>
            </a:r>
            <a:r>
              <a:rPr lang="en-US" sz="2800" dirty="0" smtClean="0">
                <a:cs typeface="Times New Roman" panose="02020603050405020304" pitchFamily="18" charset="0"/>
              </a:rPr>
              <a:t>Review and ensure all the plan information from </a:t>
            </a:r>
            <a:r>
              <a:rPr lang="en-US" sz="2800" b="1" dirty="0" smtClean="0">
                <a:cs typeface="Times New Roman" panose="02020603050405020304" pitchFamily="18" charset="0"/>
              </a:rPr>
              <a:t>columns “A” to “B”</a:t>
            </a:r>
            <a:r>
              <a:rPr lang="en-US" sz="2800" dirty="0" smtClean="0">
                <a:cs typeface="Times New Roman" panose="02020603050405020304" pitchFamily="18" charset="0"/>
              </a:rPr>
              <a:t> of the FSHDP II </a:t>
            </a:r>
            <a:r>
              <a:rPr lang="en-US" sz="2800" dirty="0" err="1" smtClean="0">
                <a:cs typeface="Times New Roman" panose="02020603050405020304" pitchFamily="18" charset="0"/>
              </a:rPr>
              <a:t>Programme</a:t>
            </a:r>
            <a:r>
              <a:rPr lang="en-US" sz="2800" dirty="0" smtClean="0">
                <a:cs typeface="Times New Roman" panose="02020603050405020304" pitchFamily="18" charset="0"/>
              </a:rPr>
              <a:t> Costing Sheet have been appropriately defined. With all the cost implication for each activity clearly understood. </a:t>
            </a:r>
          </a:p>
          <a:p>
            <a:pPr marL="693738" marR="0" indent="-582613" algn="just">
              <a:spcBef>
                <a:spcPts val="0"/>
              </a:spcBef>
              <a:spcAft>
                <a:spcPts val="0"/>
              </a:spcAft>
            </a:pPr>
            <a:r>
              <a:rPr lang="en-US" sz="2800" b="1" dirty="0" smtClean="0">
                <a:cs typeface="Times New Roman" panose="02020603050405020304" pitchFamily="18" charset="0"/>
              </a:rPr>
              <a:t>Step Two: </a:t>
            </a:r>
            <a:r>
              <a:rPr lang="en-US" sz="2800" dirty="0" smtClean="0">
                <a:cs typeface="Times New Roman" panose="02020603050405020304" pitchFamily="18" charset="0"/>
              </a:rPr>
              <a:t>For each Activities define the costing assumption in </a:t>
            </a:r>
            <a:r>
              <a:rPr lang="en-US" sz="2800" b="1" dirty="0" smtClean="0">
                <a:cs typeface="Times New Roman" panose="02020603050405020304" pitchFamily="18" charset="0"/>
              </a:rPr>
              <a:t>column “C”. </a:t>
            </a:r>
          </a:p>
          <a:p>
            <a:pPr marL="1312863" lvl="4" indent="-582613" algn="just">
              <a:buFont typeface="Wingdings" pitchFamily="2" charset="2"/>
              <a:buChar char="ü"/>
            </a:pPr>
            <a:r>
              <a:rPr lang="en-US" sz="2800" dirty="0" smtClean="0">
                <a:cs typeface="Times New Roman" panose="02020603050405020304" pitchFamily="18" charset="0"/>
              </a:rPr>
              <a:t>These assumptions are usually operational process, tasks, items, supplies etc.</a:t>
            </a:r>
          </a:p>
          <a:p>
            <a:pPr marL="1765300" lvl="5" indent="-457200" algn="just">
              <a:buFont typeface="Wingdings" pitchFamily="2" charset="2"/>
              <a:buChar char="ü"/>
            </a:pPr>
            <a:r>
              <a:rPr lang="en-US" sz="2400" b="1" i="1" dirty="0" smtClean="0">
                <a:latin typeface="Dotum" pitchFamily="34" charset="-127"/>
                <a:ea typeface="Dotum" pitchFamily="34" charset="-127"/>
                <a:cs typeface="Times New Roman" panose="02020603050405020304" pitchFamily="18" charset="0"/>
              </a:rPr>
              <a:t>It is usual to have activities without a cost or with its cost capture in another activity’s cost. In this instance either enter as the cost assumption “no cost” or “</a:t>
            </a:r>
            <a:r>
              <a:rPr lang="en-US" sz="2400" b="1" i="1" dirty="0" err="1" smtClean="0">
                <a:latin typeface="Dotum" pitchFamily="34" charset="-127"/>
                <a:ea typeface="Dotum" pitchFamily="34" charset="-127"/>
                <a:cs typeface="Times New Roman" panose="02020603050405020304" pitchFamily="18" charset="0"/>
              </a:rPr>
              <a:t>costed</a:t>
            </a:r>
            <a:r>
              <a:rPr lang="en-US" sz="2400" b="1" i="1" dirty="0" smtClean="0">
                <a:latin typeface="Dotum" pitchFamily="34" charset="-127"/>
                <a:ea typeface="Dotum" pitchFamily="34" charset="-127"/>
                <a:cs typeface="Times New Roman" panose="02020603050405020304" pitchFamily="18" charset="0"/>
              </a:rPr>
              <a:t> in – you then specify the activity code where it is </a:t>
            </a:r>
            <a:r>
              <a:rPr lang="en-US" sz="2400" b="1" i="1" dirty="0" err="1" smtClean="0">
                <a:latin typeface="Dotum" pitchFamily="34" charset="-127"/>
                <a:ea typeface="Dotum" pitchFamily="34" charset="-127"/>
                <a:cs typeface="Times New Roman" panose="02020603050405020304" pitchFamily="18" charset="0"/>
              </a:rPr>
              <a:t>costed</a:t>
            </a:r>
            <a:r>
              <a:rPr lang="en-US" sz="2400" b="1" i="1" dirty="0" smtClean="0">
                <a:latin typeface="Dotum" pitchFamily="34" charset="-127"/>
                <a:ea typeface="Dotum" pitchFamily="34" charset="-127"/>
                <a:cs typeface="Times New Roman" panose="02020603050405020304" pitchFamily="18" charset="0"/>
              </a:rPr>
              <a:t>”. </a:t>
            </a:r>
          </a:p>
          <a:p>
            <a:pPr marL="489903" lvl="1" indent="-582613" algn="just">
              <a:buNone/>
            </a:pPr>
            <a:endParaRPr lang="en-US" sz="2800" dirty="0" smtClean="0">
              <a:cs typeface="Times New Roman" panose="02020603050405020304" pitchFamily="18" charset="0"/>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(1)</a:t>
            </a:r>
            <a:endParaRPr lang="en-US" dirty="0"/>
          </a:p>
        </p:txBody>
      </p:sp>
      <p:pic>
        <p:nvPicPr>
          <p:cNvPr id="4" name="Picture 3">
            <a:extLst>
              <a:ext uri="{FF2B5EF4-FFF2-40B4-BE49-F238E27FC236}">
                <a16:creationId xmlns="" xmlns:a16="http://schemas.microsoft.com/office/drawing/2014/main" id="{C7349102-3028-412B-A967-47768DE579E5}"/>
              </a:ext>
            </a:extLst>
          </p:cNvPr>
          <p:cNvPicPr>
            <a:picLocks noChangeAspect="1"/>
          </p:cNvPicPr>
          <p:nvPr/>
        </p:nvPicPr>
        <p:blipFill>
          <a:blip r:embed="rId2"/>
          <a:stretch>
            <a:fillRect/>
          </a:stretch>
        </p:blipFill>
        <p:spPr>
          <a:xfrm>
            <a:off x="608012" y="990600"/>
            <a:ext cx="10896600" cy="5440397"/>
          </a:xfrm>
          <a:prstGeom prst="rect">
            <a:avLst/>
          </a:prstGeom>
        </p:spPr>
      </p:pic>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(2)</a:t>
            </a:r>
            <a:endParaRPr lang="en-US" dirty="0"/>
          </a:p>
        </p:txBody>
      </p:sp>
      <p:pic>
        <p:nvPicPr>
          <p:cNvPr id="4" name="Picture 3">
            <a:extLst>
              <a:ext uri="{FF2B5EF4-FFF2-40B4-BE49-F238E27FC236}">
                <a16:creationId xmlns="" xmlns:a16="http://schemas.microsoft.com/office/drawing/2014/main" id="{4DA84E3D-AA7E-4CEA-8E18-7EF69B2314A1}"/>
              </a:ext>
            </a:extLst>
          </p:cNvPr>
          <p:cNvPicPr>
            <a:picLocks noChangeAspect="1"/>
          </p:cNvPicPr>
          <p:nvPr/>
        </p:nvPicPr>
        <p:blipFill>
          <a:blip r:embed="rId2"/>
          <a:stretch>
            <a:fillRect/>
          </a:stretch>
        </p:blipFill>
        <p:spPr>
          <a:xfrm>
            <a:off x="531812" y="1066800"/>
            <a:ext cx="11201400" cy="5206096"/>
          </a:xfrm>
          <a:prstGeom prst="rect">
            <a:avLst/>
          </a:prstGeom>
        </p:spPr>
      </p:pic>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Outline of Presentation</a:t>
            </a:r>
            <a:endParaRPr lang="en-US" dirty="0"/>
          </a:p>
        </p:txBody>
      </p:sp>
      <p:sp>
        <p:nvSpPr>
          <p:cNvPr id="3" name="Content Placeholder 2"/>
          <p:cNvSpPr>
            <a:spLocks noGrp="1"/>
          </p:cNvSpPr>
          <p:nvPr>
            <p:ph idx="1"/>
          </p:nvPr>
        </p:nvSpPr>
        <p:spPr/>
        <p:txBody>
          <a:bodyPr/>
          <a:lstStyle/>
          <a:p>
            <a:pPr>
              <a:lnSpc>
                <a:spcPct val="200000"/>
              </a:lnSpc>
            </a:pPr>
            <a:r>
              <a:rPr lang="en-US" dirty="0" smtClean="0"/>
              <a:t>Introduction</a:t>
            </a:r>
          </a:p>
          <a:p>
            <a:pPr>
              <a:lnSpc>
                <a:spcPct val="200000"/>
              </a:lnSpc>
            </a:pPr>
            <a:r>
              <a:rPr lang="en-US" dirty="0" smtClean="0"/>
              <a:t>Objective</a:t>
            </a:r>
          </a:p>
          <a:p>
            <a:pPr>
              <a:lnSpc>
                <a:spcPct val="200000"/>
              </a:lnSpc>
            </a:pPr>
            <a:r>
              <a:rPr lang="en-US" dirty="0" smtClean="0"/>
              <a:t>Data Requirement</a:t>
            </a:r>
          </a:p>
          <a:p>
            <a:pPr>
              <a:lnSpc>
                <a:spcPct val="200000"/>
              </a:lnSpc>
            </a:pPr>
            <a:r>
              <a:rPr lang="en-US" dirty="0" smtClean="0"/>
              <a:t>Application/Use of the FSHDP II </a:t>
            </a:r>
            <a:r>
              <a:rPr lang="en-US" dirty="0" err="1" smtClean="0"/>
              <a:t>Programme</a:t>
            </a:r>
            <a:r>
              <a:rPr lang="en-US" dirty="0" smtClean="0"/>
              <a:t> Costing sheet</a:t>
            </a:r>
          </a:p>
          <a:p>
            <a:pPr>
              <a:lnSpc>
                <a:spcPct val="200000"/>
              </a:lnSpc>
              <a:buNone/>
            </a:pPr>
            <a:endParaRPr lang="en-US" dirty="0" smtClean="0"/>
          </a:p>
          <a:p>
            <a:pPr>
              <a:lnSpc>
                <a:spcPct val="200000"/>
              </a:lnSpc>
            </a:pPr>
            <a:endParaRPr lang="en-US" dirty="0" smtClean="0"/>
          </a:p>
          <a:p>
            <a:pPr>
              <a:lnSpc>
                <a:spcPct val="200000"/>
              </a:lnSpc>
              <a:buSzPct val="200000"/>
            </a:pPr>
            <a:endParaRPr lang="en-US" dirty="0"/>
          </a:p>
        </p:txBody>
      </p:sp>
    </p:spTree>
    <p:extLst>
      <p:ext uri="{BB962C8B-B14F-4D97-AF65-F5344CB8AC3E}">
        <p14:creationId xmlns="" xmlns:p14="http://schemas.microsoft.com/office/powerpoint/2010/main" val="1746384971"/>
      </p:ext>
    </p:extLst>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Example (3)</a:t>
            </a:r>
            <a:endParaRPr lang="en-US" dirty="0"/>
          </a:p>
        </p:txBody>
      </p:sp>
      <p:pic>
        <p:nvPicPr>
          <p:cNvPr id="4" name="Picture 3">
            <a:extLst>
              <a:ext uri="{FF2B5EF4-FFF2-40B4-BE49-F238E27FC236}">
                <a16:creationId xmlns="" xmlns:a16="http://schemas.microsoft.com/office/drawing/2014/main" id="{E9060B6D-37C5-4EE1-9111-38FCC473812E}"/>
              </a:ext>
            </a:extLst>
          </p:cNvPr>
          <p:cNvPicPr>
            <a:picLocks noChangeAspect="1"/>
          </p:cNvPicPr>
          <p:nvPr/>
        </p:nvPicPr>
        <p:blipFill>
          <a:blip r:embed="rId2"/>
          <a:stretch>
            <a:fillRect/>
          </a:stretch>
        </p:blipFill>
        <p:spPr>
          <a:xfrm>
            <a:off x="455612" y="1066800"/>
            <a:ext cx="11201400" cy="5157319"/>
          </a:xfrm>
          <a:prstGeom prst="rect">
            <a:avLst/>
          </a:prstGeom>
        </p:spPr>
      </p:pic>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Group Work</a:t>
            </a:r>
            <a:endParaRPr lang="en-US" dirty="0"/>
          </a:p>
        </p:txBody>
      </p:sp>
      <p:sp>
        <p:nvSpPr>
          <p:cNvPr id="3" name="Content Placeholder 2"/>
          <p:cNvSpPr>
            <a:spLocks noGrp="1"/>
          </p:cNvSpPr>
          <p:nvPr>
            <p:ph idx="1"/>
          </p:nvPr>
        </p:nvSpPr>
        <p:spPr/>
        <p:txBody>
          <a:bodyPr>
            <a:normAutofit/>
          </a:bodyPr>
          <a:lstStyle/>
          <a:p>
            <a:pPr marL="630238" indent="-630238"/>
            <a:r>
              <a:rPr lang="en-US" sz="2800" dirty="0" smtClean="0"/>
              <a:t>Working on three activities developed in the previous session complete the costing sheet </a:t>
            </a:r>
          </a:p>
          <a:p>
            <a:pPr marL="630238" indent="-630238"/>
            <a:r>
              <a:rPr lang="en-US" sz="2800" dirty="0" smtClean="0"/>
              <a:t>As part of your task generate costing assumptions for the following: </a:t>
            </a:r>
          </a:p>
          <a:p>
            <a:pPr marL="1260475" lvl="1" indent="-630238"/>
            <a:r>
              <a:rPr lang="en-US" sz="2800" dirty="0" smtClean="0"/>
              <a:t>An activity with the unit cost distributed as a proportion of the total cost</a:t>
            </a:r>
          </a:p>
          <a:p>
            <a:pPr marL="1260475" lvl="1" indent="-630238"/>
            <a:r>
              <a:rPr lang="en-US" sz="2800" dirty="0" smtClean="0"/>
              <a:t>An activity with unit cost distributed as the total cost per year</a:t>
            </a:r>
          </a:p>
          <a:p>
            <a:pPr marL="1260475" lvl="1" indent="-630238"/>
            <a:r>
              <a:rPr lang="en-US" sz="2800" dirty="0" smtClean="0"/>
              <a:t>An activity with unit cost distributed as multiple cost per year</a:t>
            </a:r>
          </a:p>
          <a:p>
            <a:endParaRPr lang="en-US" sz="2800" dirty="0"/>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OBJECTIVES</a:t>
            </a:r>
            <a:endParaRPr lang="en-US" dirty="0"/>
          </a:p>
        </p:txBody>
      </p:sp>
      <p:sp>
        <p:nvSpPr>
          <p:cNvPr id="3" name="Content Placeholder 2"/>
          <p:cNvSpPr>
            <a:spLocks noGrp="1"/>
          </p:cNvSpPr>
          <p:nvPr>
            <p:ph idx="1"/>
          </p:nvPr>
        </p:nvSpPr>
        <p:spPr/>
        <p:txBody>
          <a:bodyPr>
            <a:noAutofit/>
          </a:bodyPr>
          <a:lstStyle/>
          <a:p>
            <a:pPr marL="688975" indent="-688975">
              <a:lnSpc>
                <a:spcPct val="200000"/>
              </a:lnSpc>
            </a:pPr>
            <a:r>
              <a:rPr lang="en-US" sz="2800" dirty="0" smtClean="0"/>
              <a:t>Identify the Health Services and System inputs required to support the costing process</a:t>
            </a:r>
          </a:p>
          <a:p>
            <a:pPr marL="688975" indent="-688975">
              <a:lnSpc>
                <a:spcPct val="200000"/>
              </a:lnSpc>
            </a:pPr>
            <a:r>
              <a:rPr lang="en-US" sz="2800" dirty="0" smtClean="0"/>
              <a:t>Developed skills on the application of the NSHDP II </a:t>
            </a:r>
            <a:r>
              <a:rPr lang="en-US" sz="2800" dirty="0" err="1" smtClean="0"/>
              <a:t>programme</a:t>
            </a:r>
            <a:r>
              <a:rPr lang="en-US" sz="2800" dirty="0" smtClean="0"/>
              <a:t> Costing sheet    </a:t>
            </a:r>
          </a:p>
          <a:p>
            <a:pPr>
              <a:lnSpc>
                <a:spcPct val="200000"/>
              </a:lnSpc>
            </a:pPr>
            <a:endParaRPr lang="en-US" sz="2800" dirty="0"/>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Autofit/>
          </a:bodyPr>
          <a:lstStyle/>
          <a:p>
            <a:r>
              <a:rPr lang="en-US" sz="4800" dirty="0" smtClean="0"/>
              <a:t>Data Requirements  and Collection Tools for Costing FSHDP II Health Services and Systems in OHT</a:t>
            </a:r>
            <a:endParaRPr lang="en-US" sz="4800" dirty="0"/>
          </a:p>
        </p:txBody>
      </p:sp>
      <p:sp>
        <p:nvSpPr>
          <p:cNvPr id="5" name="Subtitle 4"/>
          <p:cNvSpPr>
            <a:spLocks noGrp="1"/>
          </p:cNvSpPr>
          <p:nvPr>
            <p:ph type="subTitle" idx="1"/>
          </p:nvPr>
        </p:nvSpPr>
        <p:spPr/>
        <p:txBody>
          <a:bodyPr/>
          <a:lstStyle/>
          <a:p>
            <a:endParaRPr lang="en-US"/>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790" y="132612"/>
            <a:ext cx="10907822" cy="705588"/>
          </a:xfrm>
        </p:spPr>
        <p:txBody>
          <a:bodyPr>
            <a:normAutofit/>
          </a:bodyPr>
          <a:lstStyle/>
          <a:p>
            <a:r>
              <a:rPr lang="en-US" sz="3600" b="1" dirty="0" smtClean="0">
                <a:latin typeface="Dotum" pitchFamily="34" charset="-127"/>
                <a:ea typeface="Dotum" pitchFamily="34" charset="-127"/>
              </a:rPr>
              <a:t>Data requirements and Collection Tools for Costing</a:t>
            </a:r>
            <a:endParaRPr lang="en-US" sz="3600" dirty="0">
              <a:latin typeface="Dotum" pitchFamily="34" charset="-127"/>
              <a:ea typeface="Dotum" pitchFamily="34" charset="-127"/>
            </a:endParaRPr>
          </a:p>
        </p:txBody>
      </p:sp>
      <p:sp>
        <p:nvSpPr>
          <p:cNvPr id="3" name="Content Placeholder 2"/>
          <p:cNvSpPr>
            <a:spLocks noGrp="1"/>
          </p:cNvSpPr>
          <p:nvPr>
            <p:ph idx="1"/>
          </p:nvPr>
        </p:nvSpPr>
        <p:spPr>
          <a:xfrm>
            <a:off x="227012" y="990600"/>
            <a:ext cx="6324601" cy="5346644"/>
          </a:xfrm>
        </p:spPr>
        <p:txBody>
          <a:bodyPr/>
          <a:lstStyle/>
          <a:p>
            <a:pPr eaLnBrk="0" hangingPunct="0">
              <a:lnSpc>
                <a:spcPct val="150000"/>
              </a:lnSpc>
              <a:buClr>
                <a:srgbClr val="1E7FB8"/>
              </a:buClr>
              <a:defRPr/>
            </a:pPr>
            <a:r>
              <a:rPr lang="en-GB" b="1" dirty="0" smtClean="0"/>
              <a:t>Health Service and Impact Data Required</a:t>
            </a:r>
          </a:p>
          <a:p>
            <a:pPr marL="708660" lvl="1" indent="-342900" eaLnBrk="0" hangingPunct="0">
              <a:buClr>
                <a:srgbClr val="1E7FB8"/>
              </a:buClr>
              <a:defRPr/>
            </a:pPr>
            <a:r>
              <a:rPr lang="en-GB" dirty="0" smtClean="0"/>
              <a:t>Baseline Mortality</a:t>
            </a:r>
          </a:p>
          <a:p>
            <a:pPr marL="708660" lvl="1" indent="-342900" eaLnBrk="0" hangingPunct="0">
              <a:buClr>
                <a:srgbClr val="1E7FB8"/>
              </a:buClr>
              <a:defRPr/>
            </a:pPr>
            <a:r>
              <a:rPr lang="en-GB" dirty="0" smtClean="0"/>
              <a:t>Service Coverage across all levels</a:t>
            </a:r>
          </a:p>
          <a:p>
            <a:pPr marL="708660" lvl="1" indent="-342900" eaLnBrk="0" hangingPunct="0">
              <a:buClr>
                <a:srgbClr val="1E7FB8"/>
              </a:buClr>
              <a:defRPr/>
            </a:pPr>
            <a:r>
              <a:rPr lang="en-GB" dirty="0" smtClean="0"/>
              <a:t>Distribution of Service per levels</a:t>
            </a:r>
          </a:p>
          <a:p>
            <a:pPr marL="708660" lvl="1" indent="-342900" eaLnBrk="0" hangingPunct="0">
              <a:buClr>
                <a:srgbClr val="1E7FB8"/>
              </a:buClr>
              <a:defRPr/>
            </a:pPr>
            <a:r>
              <a:rPr lang="en-GB" dirty="0" smtClean="0"/>
              <a:t>Treatment Protocol</a:t>
            </a:r>
          </a:p>
          <a:p>
            <a:pPr marL="708660" lvl="1" indent="-342900" eaLnBrk="0" hangingPunct="0">
              <a:buClr>
                <a:srgbClr val="1E7FB8"/>
              </a:buClr>
              <a:defRPr/>
            </a:pPr>
            <a:endParaRPr lang="en-GB" dirty="0" smtClean="0"/>
          </a:p>
          <a:p>
            <a:pPr eaLnBrk="0" hangingPunct="0">
              <a:buClr>
                <a:srgbClr val="1E7FB8"/>
              </a:buClr>
              <a:defRPr/>
            </a:pPr>
            <a:r>
              <a:rPr lang="en-GB" b="1" dirty="0" smtClean="0"/>
              <a:t>Defaults Data In </a:t>
            </a:r>
            <a:r>
              <a:rPr lang="en-GB" b="1" dirty="0" err="1" smtClean="0"/>
              <a:t>OneHealth</a:t>
            </a:r>
            <a:r>
              <a:rPr lang="en-GB" b="1" dirty="0" smtClean="0"/>
              <a:t> Tool</a:t>
            </a:r>
          </a:p>
          <a:p>
            <a:pPr marL="708660" lvl="1" indent="-342900" eaLnBrk="0" hangingPunct="0">
              <a:buClr>
                <a:srgbClr val="1E7FB8"/>
              </a:buClr>
              <a:defRPr/>
            </a:pPr>
            <a:r>
              <a:rPr lang="en-GB" dirty="0" smtClean="0"/>
              <a:t>Regional or global averages</a:t>
            </a:r>
          </a:p>
          <a:p>
            <a:pPr marL="708660" lvl="1" indent="-342900" eaLnBrk="0" hangingPunct="0">
              <a:buClr>
                <a:srgbClr val="1E7FB8"/>
              </a:buClr>
              <a:defRPr/>
            </a:pPr>
            <a:r>
              <a:rPr lang="en-GB" dirty="0" smtClean="0"/>
              <a:t>DHS, MICS, Research studies/publications; Expert Opinion</a:t>
            </a:r>
          </a:p>
          <a:p>
            <a:pPr marL="708660" lvl="1" indent="-342900" eaLnBrk="0" hangingPunct="0">
              <a:buClr>
                <a:srgbClr val="1E7FB8"/>
              </a:buClr>
              <a:defRPr/>
            </a:pPr>
            <a:r>
              <a:rPr lang="en-GB" dirty="0" smtClean="0"/>
              <a:t>Zero value when no estimate provided</a:t>
            </a:r>
          </a:p>
          <a:p>
            <a:endParaRPr lang="en-US" dirty="0"/>
          </a:p>
        </p:txBody>
      </p:sp>
      <p:sp>
        <p:nvSpPr>
          <p:cNvPr id="4" name="Rectangle 3">
            <a:extLst>
              <a:ext uri="{FF2B5EF4-FFF2-40B4-BE49-F238E27FC236}">
                <a16:creationId xmlns="" xmlns:a16="http://schemas.microsoft.com/office/drawing/2014/main" id="{5DD1BA14-7042-4E23-981C-97C0420F1FF7}"/>
              </a:ext>
            </a:extLst>
          </p:cNvPr>
          <p:cNvSpPr>
            <a:spLocks noChangeArrowheads="1"/>
          </p:cNvSpPr>
          <p:nvPr/>
        </p:nvSpPr>
        <p:spPr bwMode="auto">
          <a:xfrm>
            <a:off x="6780212" y="1219200"/>
            <a:ext cx="5180013" cy="38862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lIns="91424" tIns="45712" rIns="91424" bIns="45712"/>
          <a:lstStyle/>
          <a:p>
            <a:pPr eaLnBrk="0" hangingPunct="0">
              <a:spcBef>
                <a:spcPct val="80000"/>
              </a:spcBef>
              <a:spcAft>
                <a:spcPct val="20000"/>
              </a:spcAft>
              <a:buClr>
                <a:srgbClr val="1E7FB8"/>
              </a:buClr>
              <a:defRPr/>
            </a:pPr>
            <a:r>
              <a:rPr lang="en-GB" sz="2000" b="1" dirty="0">
                <a:latin typeface="Dotum" pitchFamily="34" charset="-127"/>
                <a:ea typeface="Dotum" pitchFamily="34" charset="-127"/>
              </a:rPr>
              <a:t>ADJUSTMENTS IN COUNTRY</a:t>
            </a:r>
          </a:p>
          <a:p>
            <a:pPr marL="285750" indent="-285750" eaLnBrk="0" hangingPunct="0">
              <a:spcBef>
                <a:spcPts val="728"/>
              </a:spcBef>
              <a:spcAft>
                <a:spcPct val="20000"/>
              </a:spcAft>
              <a:buClr>
                <a:srgbClr val="1E7FB8"/>
              </a:buClr>
              <a:buFont typeface="Wingdings" pitchFamily="2" charset="2"/>
              <a:buChar char="ü"/>
              <a:defRPr/>
            </a:pPr>
            <a:r>
              <a:rPr lang="en-GB" sz="2000" dirty="0">
                <a:latin typeface="Dotum" pitchFamily="34" charset="-127"/>
                <a:ea typeface="Dotum" pitchFamily="34" charset="-127"/>
              </a:rPr>
              <a:t>Research papers published for similar countries</a:t>
            </a:r>
          </a:p>
          <a:p>
            <a:pPr marL="285750" indent="-285750" eaLnBrk="0" hangingPunct="0">
              <a:spcBef>
                <a:spcPts val="728"/>
              </a:spcBef>
              <a:spcAft>
                <a:spcPct val="20000"/>
              </a:spcAft>
              <a:buClr>
                <a:srgbClr val="1E7FB8"/>
              </a:buClr>
              <a:buFont typeface="Wingdings" pitchFamily="2" charset="2"/>
              <a:buChar char="ü"/>
              <a:defRPr/>
            </a:pPr>
            <a:r>
              <a:rPr lang="en-GB" sz="2000" dirty="0" smtClean="0">
                <a:latin typeface="Dotum" pitchFamily="34" charset="-127"/>
                <a:ea typeface="Dotum" pitchFamily="34" charset="-127"/>
              </a:rPr>
              <a:t>Service </a:t>
            </a:r>
            <a:r>
              <a:rPr lang="en-GB" sz="2000" dirty="0">
                <a:latin typeface="Dotum" pitchFamily="34" charset="-127"/>
                <a:ea typeface="Dotum" pitchFamily="34" charset="-127"/>
              </a:rPr>
              <a:t>Provision Assessments (SPAs), </a:t>
            </a:r>
            <a:r>
              <a:rPr lang="en-GB" sz="2000" dirty="0" err="1" smtClean="0">
                <a:latin typeface="Dotum" pitchFamily="34" charset="-127"/>
                <a:ea typeface="Dotum" pitchFamily="34" charset="-127"/>
              </a:rPr>
              <a:t>EmOC</a:t>
            </a:r>
            <a:r>
              <a:rPr lang="en-GB" sz="2000" dirty="0" smtClean="0">
                <a:latin typeface="Dotum" pitchFamily="34" charset="-127"/>
                <a:ea typeface="Dotum" pitchFamily="34" charset="-127"/>
              </a:rPr>
              <a:t>, DHS, MICS </a:t>
            </a:r>
            <a:r>
              <a:rPr lang="en-GB" sz="2000" dirty="0">
                <a:latin typeface="Dotum" pitchFamily="34" charset="-127"/>
                <a:ea typeface="Dotum" pitchFamily="34" charset="-127"/>
              </a:rPr>
              <a:t>surveys</a:t>
            </a:r>
          </a:p>
          <a:p>
            <a:pPr marL="285750" indent="-285750" eaLnBrk="0" hangingPunct="0">
              <a:spcBef>
                <a:spcPts val="728"/>
              </a:spcBef>
              <a:spcAft>
                <a:spcPct val="20000"/>
              </a:spcAft>
              <a:buClr>
                <a:srgbClr val="1E7FB8"/>
              </a:buClr>
              <a:buFont typeface="Wingdings" pitchFamily="2" charset="2"/>
              <a:buChar char="ü"/>
              <a:defRPr/>
            </a:pPr>
            <a:r>
              <a:rPr lang="en-GB" sz="2000" dirty="0" smtClean="0">
                <a:latin typeface="Dotum" pitchFamily="34" charset="-127"/>
                <a:ea typeface="Dotum" pitchFamily="34" charset="-127"/>
              </a:rPr>
              <a:t>Service </a:t>
            </a:r>
            <a:r>
              <a:rPr lang="en-GB" sz="2000" dirty="0">
                <a:latin typeface="Dotum" pitchFamily="34" charset="-127"/>
                <a:ea typeface="Dotum" pitchFamily="34" charset="-127"/>
              </a:rPr>
              <a:t>Delivery Statistics, HMIS</a:t>
            </a:r>
          </a:p>
          <a:p>
            <a:pPr marL="285750" indent="-285750" eaLnBrk="0" hangingPunct="0">
              <a:spcBef>
                <a:spcPts val="728"/>
              </a:spcBef>
              <a:spcAft>
                <a:spcPct val="20000"/>
              </a:spcAft>
              <a:buClr>
                <a:srgbClr val="1E7FB8"/>
              </a:buClr>
              <a:buFont typeface="Wingdings" pitchFamily="2" charset="2"/>
              <a:buChar char="ü"/>
              <a:defRPr/>
            </a:pPr>
            <a:r>
              <a:rPr lang="en-GB" sz="2000" dirty="0">
                <a:latin typeface="Dotum" pitchFamily="34" charset="-127"/>
                <a:ea typeface="Dotum" pitchFamily="34" charset="-127"/>
              </a:rPr>
              <a:t>Census, Research studies, Sentinel sites</a:t>
            </a:r>
          </a:p>
          <a:p>
            <a:pPr marL="285750" indent="-285750" eaLnBrk="0" hangingPunct="0">
              <a:spcBef>
                <a:spcPts val="728"/>
              </a:spcBef>
              <a:spcAft>
                <a:spcPct val="20000"/>
              </a:spcAft>
              <a:buClr>
                <a:srgbClr val="1E7FB8"/>
              </a:buClr>
              <a:buFont typeface="Wingdings" pitchFamily="2" charset="2"/>
              <a:buChar char="ü"/>
              <a:defRPr/>
            </a:pPr>
            <a:r>
              <a:rPr lang="en-GB" sz="2000" dirty="0">
                <a:latin typeface="Dotum" pitchFamily="34" charset="-127"/>
                <a:ea typeface="Dotum" pitchFamily="34" charset="-127"/>
              </a:rPr>
              <a:t>Expert </a:t>
            </a:r>
            <a:r>
              <a:rPr lang="en-GB" sz="2000" dirty="0" smtClean="0">
                <a:latin typeface="Dotum" pitchFamily="34" charset="-127"/>
                <a:ea typeface="Dotum" pitchFamily="34" charset="-127"/>
              </a:rPr>
              <a:t>Opinion</a:t>
            </a:r>
            <a:endParaRPr lang="en-GB" sz="2000" dirty="0">
              <a:latin typeface="Dotum" pitchFamily="34" charset="-127"/>
              <a:ea typeface="Dotum" pitchFamily="34" charset="-127"/>
            </a:endParaRPr>
          </a:p>
        </p:txBody>
      </p:sp>
      <p:sp>
        <p:nvSpPr>
          <p:cNvPr id="5" name="Right Bracket 4"/>
          <p:cNvSpPr/>
          <p:nvPr/>
        </p:nvSpPr>
        <p:spPr>
          <a:xfrm>
            <a:off x="5332412" y="1143000"/>
            <a:ext cx="762000" cy="4876800"/>
          </a:xfrm>
          <a:prstGeom prst="rightBracket">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7" name="Left Bracket 6"/>
          <p:cNvSpPr/>
          <p:nvPr/>
        </p:nvSpPr>
        <p:spPr>
          <a:xfrm>
            <a:off x="6704012" y="1143000"/>
            <a:ext cx="1752600" cy="3962400"/>
          </a:xfrm>
          <a:prstGeom prst="leftBracket">
            <a:avLst/>
          </a:prstGeom>
          <a:ln>
            <a:solidFill>
              <a:srgbClr val="C0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 name="Left Arrow 10"/>
          <p:cNvSpPr/>
          <p:nvPr/>
        </p:nvSpPr>
        <p:spPr>
          <a:xfrm>
            <a:off x="5637212" y="3200400"/>
            <a:ext cx="990600" cy="3810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emph" presetSubtype="0" repeatCount="indefinite" fill="hold" grpId="0" nodeType="afterEffect">
                                  <p:stCondLst>
                                    <p:cond delay="0"/>
                                  </p:stCondLst>
                                  <p:childTnLst>
                                    <p:anim calcmode="discrete" valueType="str">
                                      <p:cBhvr>
                                        <p:cTn id="6" dur="1000" fill="hold"/>
                                        <p:tgtEl>
                                          <p:spTgt spid="11"/>
                                        </p:tgtEl>
                                        <p:attrNameLst>
                                          <p:attrName>style.visibility</p:attrName>
                                        </p:attrNameLst>
                                      </p:cBhvr>
                                      <p:tavLst>
                                        <p:tav tm="0">
                                          <p:val>
                                            <p:strVal val="hidden"/>
                                          </p:val>
                                        </p:tav>
                                        <p:tav tm="50000">
                                          <p:val>
                                            <p:strVal val="visible"/>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System: Infrastructure</a:t>
            </a:r>
            <a:endParaRPr lang="en-US" dirty="0"/>
          </a:p>
        </p:txBody>
      </p:sp>
      <p:sp>
        <p:nvSpPr>
          <p:cNvPr id="4" name="Content Placeholder 2"/>
          <p:cNvSpPr txBox="1">
            <a:spLocks/>
          </p:cNvSpPr>
          <p:nvPr/>
        </p:nvSpPr>
        <p:spPr>
          <a:xfrm>
            <a:off x="227012" y="990600"/>
            <a:ext cx="5789612" cy="50292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Facilities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Types </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Current numbers </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Facility targets</a:t>
            </a:r>
          </a:p>
          <a:p>
            <a:pPr marL="914400" marR="0" lvl="2" indent="-246888" algn="l" defTabSz="914400" rtl="0" eaLnBrk="1" fontAlgn="auto" latinLnBrk="0" hangingPunct="1">
              <a:lnSpc>
                <a:spcPct val="100000"/>
              </a:lnSpc>
              <a:spcBef>
                <a:spcPct val="20000"/>
              </a:spcBef>
              <a:spcAft>
                <a:spcPts val="0"/>
              </a:spcAft>
              <a:buClr>
                <a:srgbClr val="00B050"/>
              </a:buClr>
              <a:buSzPct val="150000"/>
              <a:buFont typeface="Courier New" panose="02070309020205020404" pitchFamily="49" charset="0"/>
              <a:buChar char="o"/>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Population norm or existing plans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Construction, rehabilitation, and operating costs for Facilities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Medical equipment</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Furniture</a:t>
            </a:r>
            <a:endParaRPr kumimoji="0" lang="en-US" sz="2400" b="0" i="0" u="none" strike="noStrike" kern="1200" cap="none" spc="0" normalizeH="0" baseline="30000" noProof="0" dirty="0" smtClean="0">
              <a:ln>
                <a:noFill/>
              </a:ln>
              <a:solidFill>
                <a:schemeClr val="tx1"/>
              </a:solidFill>
              <a:effectLst/>
              <a:uLnTx/>
              <a:uFillTx/>
              <a:latin typeface="Dotum" panose="020B0600000101010101" pitchFamily="34" charset="-127"/>
              <a:ea typeface="Dotum" panose="020B0600000101010101" pitchFamily="34" charset="-127"/>
              <a:cs typeface="+mn-cs"/>
            </a:endParaRP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Vehicles</a:t>
            </a:r>
            <a:endParaRPr kumimoji="0" lang="en-US" sz="2400" b="0" i="0" u="none" strike="noStrike" kern="1200" cap="none" spc="0" normalizeH="0" baseline="30000" noProof="0" dirty="0" smtClean="0">
              <a:ln>
                <a:noFill/>
              </a:ln>
              <a:solidFill>
                <a:schemeClr val="tx1"/>
              </a:solidFill>
              <a:effectLst/>
              <a:uLnTx/>
              <a:uFillTx/>
              <a:latin typeface="Dotum" panose="020B0600000101010101" pitchFamily="34" charset="-127"/>
              <a:ea typeface="Dotum" panose="020B0600000101010101" pitchFamily="34" charset="-127"/>
              <a:cs typeface="+mn-cs"/>
            </a:endParaRP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4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ICT equipment</a:t>
            </a:r>
            <a:endParaRPr kumimoji="0" lang="en-US" sz="24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3">
            <a:extLst>
              <a:ext uri="{FF2B5EF4-FFF2-40B4-BE49-F238E27FC236}">
                <a16:creationId xmlns="" xmlns:a16="http://schemas.microsoft.com/office/drawing/2014/main" id="{39E1CDF8-F599-4464-A91D-19814065CF25}"/>
              </a:ext>
            </a:extLst>
          </p:cNvPr>
          <p:cNvSpPr>
            <a:spLocks noGrp="1"/>
          </p:cNvSpPr>
          <p:nvPr>
            <p:ph sz="half" idx="4294967295"/>
          </p:nvPr>
        </p:nvSpPr>
        <p:spPr>
          <a:xfrm>
            <a:off x="6094412" y="1066800"/>
            <a:ext cx="5791200" cy="4953000"/>
          </a:xfrm>
          <a:prstGeom prst="rect">
            <a:avLst/>
          </a:prstGeom>
        </p:spPr>
        <p:txBody>
          <a:bodyPr/>
          <a:lstStyle/>
          <a:p>
            <a:pPr marL="0" indent="0">
              <a:buFont typeface="Wingdings" pitchFamily="2" charset="2"/>
              <a:buChar char="q"/>
            </a:pPr>
            <a:r>
              <a:rPr lang="en-US" sz="2800" b="1" dirty="0">
                <a:latin typeface="Dotum" pitchFamily="34" charset="-127"/>
                <a:ea typeface="Dotum" pitchFamily="34" charset="-127"/>
              </a:rPr>
              <a:t>Tool for Data Collection</a:t>
            </a:r>
          </a:p>
          <a:p>
            <a:pPr lvl="1">
              <a:buNone/>
            </a:pPr>
            <a:r>
              <a:rPr lang="en-US" b="1" dirty="0" smtClean="0">
                <a:latin typeface="Dotum" pitchFamily="34" charset="-127"/>
                <a:ea typeface="Dotum" pitchFamily="34" charset="-127"/>
              </a:rPr>
              <a:t>Excel Data collection Templates  </a:t>
            </a:r>
          </a:p>
          <a:p>
            <a:pPr lvl="1">
              <a:buFont typeface="Wingdings" pitchFamily="2" charset="2"/>
              <a:buChar char="ü"/>
            </a:pPr>
            <a:r>
              <a:rPr lang="en-US" sz="2800" dirty="0" smtClean="0">
                <a:latin typeface="Dotum" pitchFamily="34" charset="-127"/>
                <a:ea typeface="Dotum" pitchFamily="34" charset="-127"/>
              </a:rPr>
              <a:t>Baselines and Targets for Infrastructure planning</a:t>
            </a:r>
          </a:p>
          <a:p>
            <a:pPr>
              <a:buFont typeface="Wingdings" pitchFamily="2" charset="2"/>
              <a:buChar char="q"/>
            </a:pPr>
            <a:r>
              <a:rPr lang="en-US" sz="2800" b="1" dirty="0" smtClean="0">
                <a:latin typeface="Dotum" pitchFamily="34" charset="-127"/>
                <a:ea typeface="Dotum" pitchFamily="34" charset="-127"/>
              </a:rPr>
              <a:t>NSHDP </a:t>
            </a:r>
            <a:r>
              <a:rPr lang="en-US" sz="2800" b="1" dirty="0">
                <a:latin typeface="Dotum" pitchFamily="34" charset="-127"/>
                <a:ea typeface="Dotum" pitchFamily="34" charset="-127"/>
              </a:rPr>
              <a:t>II Programme Costing Sheet</a:t>
            </a:r>
          </a:p>
          <a:p>
            <a:pPr lvl="1">
              <a:buFont typeface="Wingdings" pitchFamily="2" charset="2"/>
              <a:buChar char="ü"/>
            </a:pPr>
            <a:r>
              <a:rPr lang="en-US" sz="2800" dirty="0">
                <a:latin typeface="Dotum" pitchFamily="34" charset="-127"/>
                <a:ea typeface="Dotum" pitchFamily="34" charset="-127"/>
              </a:rPr>
              <a:t>Infrastructure Programme Management activities</a:t>
            </a:r>
          </a:p>
          <a:p>
            <a:pPr lvl="1">
              <a:buFont typeface="Wingdings" pitchFamily="2" charset="2"/>
              <a:buChar char="ü"/>
            </a:pPr>
            <a:r>
              <a:rPr lang="en-US" sz="2800" dirty="0">
                <a:latin typeface="Dotum" pitchFamily="34" charset="-127"/>
                <a:ea typeface="Dotum" pitchFamily="34" charset="-127"/>
              </a:rPr>
              <a:t>Investment for Infrastructure</a:t>
            </a: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System: Human Resources</a:t>
            </a:r>
            <a:endParaRPr lang="en-US" dirty="0"/>
          </a:p>
        </p:txBody>
      </p:sp>
      <p:sp>
        <p:nvSpPr>
          <p:cNvPr id="4" name="Content Placeholder 2"/>
          <p:cNvSpPr txBox="1">
            <a:spLocks/>
          </p:cNvSpPr>
          <p:nvPr/>
        </p:nvSpPr>
        <p:spPr>
          <a:xfrm>
            <a:off x="303212" y="1066800"/>
            <a:ext cx="5410200" cy="47244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Staff types, number in services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Salaries and benefits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Staff time utilization</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Attrition</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Training</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Pre-service and in-service</a:t>
            </a:r>
          </a:p>
          <a:p>
            <a:pPr marL="457200" marR="0" lvl="1" indent="0"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None/>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Number and Type of Institutions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8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Recruitment</a:t>
            </a:r>
            <a:endParaRPr kumimoji="0" lang="en-US" sz="28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3">
            <a:extLst>
              <a:ext uri="{FF2B5EF4-FFF2-40B4-BE49-F238E27FC236}">
                <a16:creationId xmlns="" xmlns:a16="http://schemas.microsoft.com/office/drawing/2014/main" id="{A5700BFF-32AC-44EE-8E5E-7E1C031F9736}"/>
              </a:ext>
            </a:extLst>
          </p:cNvPr>
          <p:cNvSpPr>
            <a:spLocks noGrp="1"/>
          </p:cNvSpPr>
          <p:nvPr>
            <p:ph sz="half" idx="4294967295"/>
          </p:nvPr>
        </p:nvSpPr>
        <p:spPr>
          <a:xfrm>
            <a:off x="5865813" y="1066800"/>
            <a:ext cx="6019800" cy="4953000"/>
          </a:xfrm>
          <a:prstGeom prst="rect">
            <a:avLst/>
          </a:prstGeom>
        </p:spPr>
        <p:txBody>
          <a:bodyPr/>
          <a:lstStyle/>
          <a:p>
            <a:pPr marL="0" indent="0">
              <a:buNone/>
            </a:pPr>
            <a:r>
              <a:rPr lang="en-US" sz="2800" b="1" dirty="0">
                <a:latin typeface="Dotum" pitchFamily="34" charset="-127"/>
                <a:ea typeface="Dotum" pitchFamily="34" charset="-127"/>
              </a:rPr>
              <a:t>Tools for Data Collection</a:t>
            </a:r>
          </a:p>
          <a:p>
            <a:r>
              <a:rPr lang="en-US" sz="2800" b="1" dirty="0">
                <a:latin typeface="Dotum" pitchFamily="34" charset="-127"/>
                <a:ea typeface="Dotum" pitchFamily="34" charset="-127"/>
              </a:rPr>
              <a:t>Excel Data collection Templates  </a:t>
            </a:r>
          </a:p>
          <a:p>
            <a:pPr lvl="1"/>
            <a:r>
              <a:rPr lang="en-US" sz="2800" dirty="0">
                <a:latin typeface="Dotum" pitchFamily="34" charset="-127"/>
                <a:ea typeface="Dotum" pitchFamily="34" charset="-127"/>
              </a:rPr>
              <a:t>Baselines and Targets for HR planning</a:t>
            </a:r>
          </a:p>
          <a:p>
            <a:endParaRPr lang="en-US" sz="2800" b="1" dirty="0" smtClean="0">
              <a:latin typeface="Dotum" pitchFamily="34" charset="-127"/>
              <a:ea typeface="Dotum" pitchFamily="34" charset="-127"/>
            </a:endParaRPr>
          </a:p>
          <a:p>
            <a:r>
              <a:rPr lang="en-US" sz="2800" b="1" dirty="0" smtClean="0">
                <a:latin typeface="Dotum" pitchFamily="34" charset="-127"/>
                <a:ea typeface="Dotum" pitchFamily="34" charset="-127"/>
              </a:rPr>
              <a:t>NSHDP </a:t>
            </a:r>
            <a:r>
              <a:rPr lang="en-US" sz="2800" b="1" dirty="0">
                <a:latin typeface="Dotum" pitchFamily="34" charset="-127"/>
                <a:ea typeface="Dotum" pitchFamily="34" charset="-127"/>
              </a:rPr>
              <a:t>II Programme Costing Sheet</a:t>
            </a:r>
          </a:p>
          <a:p>
            <a:pPr lvl="1"/>
            <a:r>
              <a:rPr lang="en-US" sz="2800" dirty="0">
                <a:latin typeface="Dotum" pitchFamily="34" charset="-127"/>
                <a:ea typeface="Dotum" pitchFamily="34" charset="-127"/>
              </a:rPr>
              <a:t>HR Programme Management activities; </a:t>
            </a:r>
          </a:p>
          <a:p>
            <a:pPr lvl="1"/>
            <a:r>
              <a:rPr lang="en-US" sz="2800" dirty="0">
                <a:latin typeface="Dotum" pitchFamily="34" charset="-127"/>
                <a:ea typeface="Dotum" pitchFamily="34" charset="-127"/>
              </a:rPr>
              <a:t>Activities for HR Planning</a:t>
            </a:r>
          </a:p>
          <a:p>
            <a:endParaRPr lang="en-US" sz="2800" dirty="0">
              <a:latin typeface="Dotum" pitchFamily="34" charset="-127"/>
              <a:ea typeface="Dotum" pitchFamily="34" charset="-127"/>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Systems: Logistics</a:t>
            </a:r>
            <a:endParaRPr lang="en-US" dirty="0"/>
          </a:p>
        </p:txBody>
      </p:sp>
      <p:sp>
        <p:nvSpPr>
          <p:cNvPr id="4" name="Content Placeholder 2"/>
          <p:cNvSpPr txBox="1">
            <a:spLocks/>
          </p:cNvSpPr>
          <p:nvPr/>
        </p:nvSpPr>
        <p:spPr>
          <a:xfrm>
            <a:off x="379412" y="990600"/>
            <a:ext cx="5867400" cy="54102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Commodities- Medicine and Supplies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Default- Prices without frights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User added- Prices without frights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Warehouses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Baseline Target</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Distance between supplying &amp; Receiving</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Construction, rehabilitation, and operating costs for Facilities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Vehicles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Baseline &amp; Targets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Operating&amp; Maintenance</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Workers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Staff types, number in services, Salaries</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2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Third Party Contracts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endParaRPr kumimoji="0" lang="en-US" sz="20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9">
            <a:extLst>
              <a:ext uri="{FF2B5EF4-FFF2-40B4-BE49-F238E27FC236}">
                <a16:creationId xmlns="" xmlns:a16="http://schemas.microsoft.com/office/drawing/2014/main" id="{A9E6585C-C54F-4262-8EA8-D1F43340042E}"/>
              </a:ext>
            </a:extLst>
          </p:cNvPr>
          <p:cNvSpPr>
            <a:spLocks noGrp="1"/>
          </p:cNvSpPr>
          <p:nvPr>
            <p:ph sz="half" idx="4294967295"/>
          </p:nvPr>
        </p:nvSpPr>
        <p:spPr>
          <a:xfrm>
            <a:off x="6399211" y="990600"/>
            <a:ext cx="5562601" cy="5257800"/>
          </a:xfrm>
          <a:prstGeom prst="rect">
            <a:avLst/>
          </a:prstGeom>
        </p:spPr>
        <p:txBody>
          <a:bodyPr/>
          <a:lstStyle/>
          <a:p>
            <a:pPr marL="0" indent="0">
              <a:buNone/>
            </a:pPr>
            <a:r>
              <a:rPr lang="en-US" sz="2400" b="1" dirty="0">
                <a:latin typeface="Dotum" pitchFamily="34" charset="-127"/>
                <a:ea typeface="Dotum" pitchFamily="34" charset="-127"/>
              </a:rPr>
              <a:t>Tools for Data Collection</a:t>
            </a:r>
          </a:p>
          <a:p>
            <a:r>
              <a:rPr lang="en-US" sz="2400" b="1" dirty="0">
                <a:latin typeface="Dotum" pitchFamily="34" charset="-127"/>
                <a:ea typeface="Dotum" pitchFamily="34" charset="-127"/>
              </a:rPr>
              <a:t>Excel Data collection Templates  </a:t>
            </a:r>
          </a:p>
          <a:p>
            <a:pPr lvl="1"/>
            <a:r>
              <a:rPr lang="en-US" dirty="0">
                <a:latin typeface="Dotum" pitchFamily="34" charset="-127"/>
                <a:ea typeface="Dotum" pitchFamily="34" charset="-127"/>
              </a:rPr>
              <a:t>Baselines and Targets for Logistic planning</a:t>
            </a:r>
          </a:p>
          <a:p>
            <a:pPr lvl="1"/>
            <a:r>
              <a:rPr lang="en-US" dirty="0">
                <a:latin typeface="Dotum" pitchFamily="34" charset="-127"/>
                <a:ea typeface="Dotum" pitchFamily="34" charset="-127"/>
              </a:rPr>
              <a:t>Estimates of third Party Contracts</a:t>
            </a:r>
          </a:p>
          <a:p>
            <a:pPr marL="457200" lvl="1" indent="0">
              <a:buNone/>
            </a:pPr>
            <a:endParaRPr lang="en-US" dirty="0">
              <a:latin typeface="Dotum" pitchFamily="34" charset="-127"/>
              <a:ea typeface="Dotum" pitchFamily="34" charset="-127"/>
            </a:endParaRPr>
          </a:p>
          <a:p>
            <a:r>
              <a:rPr lang="en-US" sz="2400" b="1" dirty="0">
                <a:latin typeface="Dotum" pitchFamily="34" charset="-127"/>
                <a:ea typeface="Dotum" pitchFamily="34" charset="-127"/>
              </a:rPr>
              <a:t>NSHDP II Programme Costing Sheet</a:t>
            </a:r>
          </a:p>
          <a:p>
            <a:pPr lvl="1"/>
            <a:r>
              <a:rPr lang="en-US" dirty="0">
                <a:latin typeface="Dotum" pitchFamily="34" charset="-127"/>
                <a:ea typeface="Dotum" pitchFamily="34" charset="-127"/>
              </a:rPr>
              <a:t>Logistic Programme Management activities; </a:t>
            </a:r>
          </a:p>
          <a:p>
            <a:pPr lvl="1"/>
            <a:r>
              <a:rPr lang="en-US" dirty="0">
                <a:latin typeface="Dotum" pitchFamily="34" charset="-127"/>
                <a:ea typeface="Dotum" pitchFamily="34" charset="-127"/>
              </a:rPr>
              <a:t>Activities for Logistics Planning</a:t>
            </a:r>
          </a:p>
          <a:p>
            <a:pPr marL="0" indent="0">
              <a:buNone/>
            </a:pPr>
            <a:endParaRPr lang="en-US" sz="2400" dirty="0">
              <a:latin typeface="Dotum" pitchFamily="34" charset="-127"/>
              <a:ea typeface="Dotum" pitchFamily="34" charset="-127"/>
            </a:endParaRP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b="1" dirty="0" smtClean="0"/>
              <a:t>Health System: Health Financing</a:t>
            </a:r>
            <a:endParaRPr lang="en-US" dirty="0"/>
          </a:p>
        </p:txBody>
      </p:sp>
      <p:sp>
        <p:nvSpPr>
          <p:cNvPr id="4" name="Content Placeholder 2"/>
          <p:cNvSpPr txBox="1">
            <a:spLocks/>
          </p:cNvSpPr>
          <p:nvPr/>
        </p:nvSpPr>
        <p:spPr>
          <a:xfrm>
            <a:off x="227012" y="1066800"/>
            <a:ext cx="5867400" cy="4800600"/>
          </a:xfrm>
          <a:prstGeom prst="rect">
            <a:avLst/>
          </a:prstGeom>
        </p:spPr>
        <p:txBody>
          <a:bodyPr vert="horz">
            <a:noAutofit/>
          </a:bodyPr>
          <a:lstStyle/>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Direct costs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Vouchers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Subsidies</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Cash transfers, etc.</a:t>
            </a: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endPar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endParaRPr>
          </a:p>
          <a:p>
            <a:pPr marL="274320" marR="0" lvl="0" indent="-274320" algn="l" defTabSz="914400" rtl="0" eaLnBrk="1" fontAlgn="auto" latinLnBrk="0" hangingPunct="1">
              <a:lnSpc>
                <a:spcPct val="100000"/>
              </a:lnSpc>
              <a:spcBef>
                <a:spcPct val="20000"/>
              </a:spcBef>
              <a:spcAft>
                <a:spcPts val="0"/>
              </a:spcAft>
              <a:buClr>
                <a:srgbClr val="C00000"/>
              </a:buClr>
              <a:buSzPct val="130000"/>
              <a:buFont typeface="Webdings" panose="05030102010509060703" pitchFamily="18" charset="2"/>
              <a:buChar char=""/>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Subsection on fiscal space</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Fiscal Space scenario</a:t>
            </a:r>
          </a:p>
          <a:p>
            <a:pPr marL="640080" marR="0" lvl="1" indent="-246888" algn="l" defTabSz="914400" rtl="0" eaLnBrk="1" fontAlgn="auto" latinLnBrk="0" hangingPunct="1">
              <a:lnSpc>
                <a:spcPct val="100000"/>
              </a:lnSpc>
              <a:spcBef>
                <a:spcPct val="20000"/>
              </a:spcBef>
              <a:spcAft>
                <a:spcPts val="0"/>
              </a:spcAft>
              <a:buClr>
                <a:schemeClr val="accent1"/>
              </a:buClr>
              <a:buSzPct val="120000"/>
              <a:buFont typeface="Wingdings" panose="05000000000000000000" pitchFamily="2" charset="2"/>
              <a:buChar char="ü"/>
              <a:tabLst/>
              <a:defRPr/>
            </a:pPr>
            <a:r>
              <a:rPr kumimoji="0" lang="en-US" sz="3000" b="0" i="0" u="none" strike="noStrike" kern="1200" cap="none" spc="0" normalizeH="0" baseline="0" noProof="0" dirty="0" smtClean="0">
                <a:ln>
                  <a:noFill/>
                </a:ln>
                <a:solidFill>
                  <a:schemeClr val="tx1"/>
                </a:solidFill>
                <a:effectLst/>
                <a:uLnTx/>
                <a:uFillTx/>
                <a:latin typeface="Dotum" panose="020B0600000101010101" pitchFamily="34" charset="-127"/>
                <a:ea typeface="Dotum" panose="020B0600000101010101" pitchFamily="34" charset="-127"/>
                <a:cs typeface="+mn-cs"/>
              </a:rPr>
              <a:t>Financial Space projections</a:t>
            </a:r>
            <a:endParaRPr kumimoji="0" lang="en-US" sz="3000" b="0" i="0" u="none" strike="noStrike" kern="1200" cap="none" spc="0" normalizeH="0" baseline="0" noProof="0" dirty="0">
              <a:ln>
                <a:noFill/>
              </a:ln>
              <a:solidFill>
                <a:schemeClr val="tx1"/>
              </a:solidFill>
              <a:effectLst/>
              <a:uLnTx/>
              <a:uFillTx/>
              <a:latin typeface="Dotum" panose="020B0600000101010101" pitchFamily="34" charset="-127"/>
              <a:ea typeface="Dotum" panose="020B0600000101010101" pitchFamily="34" charset="-127"/>
              <a:cs typeface="+mn-cs"/>
            </a:endParaRPr>
          </a:p>
        </p:txBody>
      </p:sp>
      <p:sp>
        <p:nvSpPr>
          <p:cNvPr id="5" name="Content Placeholder 9">
            <a:extLst>
              <a:ext uri="{FF2B5EF4-FFF2-40B4-BE49-F238E27FC236}">
                <a16:creationId xmlns="" xmlns:a16="http://schemas.microsoft.com/office/drawing/2014/main" id="{1D01D4DE-E768-46AA-BD8C-1904A56491B0}"/>
              </a:ext>
            </a:extLst>
          </p:cNvPr>
          <p:cNvSpPr>
            <a:spLocks noGrp="1"/>
          </p:cNvSpPr>
          <p:nvPr>
            <p:ph sz="half" idx="4294967295"/>
          </p:nvPr>
        </p:nvSpPr>
        <p:spPr>
          <a:xfrm>
            <a:off x="6323012" y="914400"/>
            <a:ext cx="5638800" cy="5029200"/>
          </a:xfrm>
          <a:prstGeom prst="rect">
            <a:avLst/>
          </a:prstGeom>
        </p:spPr>
        <p:txBody>
          <a:bodyPr>
            <a:noAutofit/>
          </a:bodyPr>
          <a:lstStyle/>
          <a:p>
            <a:pPr marL="0" indent="0">
              <a:buNone/>
            </a:pPr>
            <a:r>
              <a:rPr lang="en-US" sz="2800" b="1" dirty="0">
                <a:latin typeface="Dotum" pitchFamily="34" charset="-127"/>
                <a:ea typeface="Dotum" pitchFamily="34" charset="-127"/>
              </a:rPr>
              <a:t>Tools for Data Collection</a:t>
            </a:r>
          </a:p>
          <a:p>
            <a:r>
              <a:rPr lang="en-US" sz="2800" b="1" dirty="0">
                <a:latin typeface="Dotum" pitchFamily="34" charset="-127"/>
                <a:ea typeface="Dotum" pitchFamily="34" charset="-127"/>
              </a:rPr>
              <a:t>NSHDP II Programme Costing Sheet</a:t>
            </a:r>
          </a:p>
          <a:p>
            <a:pPr lvl="1"/>
            <a:r>
              <a:rPr lang="en-US" sz="2800" dirty="0">
                <a:latin typeface="Dotum" pitchFamily="34" charset="-127"/>
                <a:ea typeface="Dotum" pitchFamily="34" charset="-127"/>
              </a:rPr>
              <a:t>Health Financing Planning Programme Management activities</a:t>
            </a:r>
          </a:p>
          <a:p>
            <a:r>
              <a:rPr lang="en-US" sz="2800" b="1" dirty="0">
                <a:latin typeface="Dotum" pitchFamily="34" charset="-127"/>
                <a:ea typeface="Dotum" pitchFamily="34" charset="-127"/>
              </a:rPr>
              <a:t>Donor Mapping Tool for Fiscal space </a:t>
            </a:r>
          </a:p>
          <a:p>
            <a:pPr lvl="1"/>
            <a:r>
              <a:rPr lang="en-US" sz="2800" dirty="0">
                <a:latin typeface="Dotum" pitchFamily="34" charset="-127"/>
                <a:ea typeface="Dotum" pitchFamily="34" charset="-127"/>
              </a:rPr>
              <a:t>Govt and Partner planned resource for health for at least  2017,  2018 &amp;  2019</a:t>
            </a:r>
          </a:p>
        </p:txBody>
      </p:sp>
    </p:spTree>
  </p:cSld>
  <p:clrMapOvr>
    <a:masterClrMapping/>
  </p:clrMapOvr>
  <mc:AlternateContent xmlns:mc="http://schemas.openxmlformats.org/markup-compatibility/2006">
    <mc:Choice xmlns="" xmlns:p15="http://schemas.microsoft.com/office/powerpoint/2012/main" Requires="p15">
      <p:transition spd="slow">
        <p15:prstTrans prst="drape"/>
      </p:transition>
    </mc:Choice>
    <mc:Fallback>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5085</TotalTime>
  <Words>1163</Words>
  <Application>Microsoft Office PowerPoint</Application>
  <PresentationFormat>Custom</PresentationFormat>
  <Paragraphs>209</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Flow</vt:lpstr>
      <vt:lpstr>Rudiments for Costing the FSHDPII) </vt:lpstr>
      <vt:lpstr>Outline of Presentation</vt:lpstr>
      <vt:lpstr>OBJECTIVES</vt:lpstr>
      <vt:lpstr>Data Requirements  and Collection Tools for Costing FSHDP II Health Services and Systems in OHT</vt:lpstr>
      <vt:lpstr>Data requirements and Collection Tools for Costing</vt:lpstr>
      <vt:lpstr>Health System: Infrastructure</vt:lpstr>
      <vt:lpstr>Health System: Human Resources</vt:lpstr>
      <vt:lpstr>Health Systems: Logistics</vt:lpstr>
      <vt:lpstr>Health System: Health Financing</vt:lpstr>
      <vt:lpstr>Health information systems</vt:lpstr>
      <vt:lpstr>Health Systems: governance</vt:lpstr>
      <vt:lpstr>Application/Use of the  FSHDP II Programme Costing sheet</vt:lpstr>
      <vt:lpstr>Purpose/Aims</vt:lpstr>
      <vt:lpstr>Basic Functionality</vt:lpstr>
      <vt:lpstr>Description of Costing Sheets</vt:lpstr>
      <vt:lpstr>View Data Tool</vt:lpstr>
      <vt:lpstr>Iterative Steps in Completing the FSHDP II Costing Sheet</vt:lpstr>
      <vt:lpstr>Example (1)</vt:lpstr>
      <vt:lpstr>Example (2)</vt:lpstr>
      <vt:lpstr>Example (3)</vt:lpstr>
      <vt:lpstr>Group Work</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X-bar and R charts</dc:title>
  <dc:creator>TheMan</dc:creator>
  <cp:lastModifiedBy>ada</cp:lastModifiedBy>
  <cp:revision>108</cp:revision>
  <dcterms:created xsi:type="dcterms:W3CDTF">2012-01-24T00:52:01Z</dcterms:created>
  <dcterms:modified xsi:type="dcterms:W3CDTF">2017-08-22T18:11:51Z</dcterms:modified>
</cp:coreProperties>
</file>