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6" r:id="rId2"/>
    <p:sldId id="256" r:id="rId3"/>
    <p:sldId id="270" r:id="rId4"/>
    <p:sldId id="267" r:id="rId5"/>
    <p:sldId id="30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9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C4726891-71A2-4E7E-8BAA-598F5FEC72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79977FFC-3599-484C-9C0B-A1BA71878C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4100" name="Rectangle 4">
            <a:extLst>
              <a:ext uri="{FF2B5EF4-FFF2-40B4-BE49-F238E27FC236}">
                <a16:creationId xmlns="" xmlns:a16="http://schemas.microsoft.com/office/drawing/2014/main" id="{048A83A2-456D-468C-9183-804FCE1AF9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E46580D6-E159-438E-B25C-B82E457402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216DB2C9-5697-4A22-AF04-8FE16C9B1D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F25D52FC-4680-47FF-BD60-DD85DB375A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8F2B3E-A941-4E09-8A8F-7056704E0B8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1109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5238F37-3A94-4D30-A966-0C9D4F6FC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AB679-F750-44F9-8EE0-58348D6716CC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10FC6B3E-D215-4E59-BACB-BB9A7A9FC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A988DE65-6180-4511-88B6-5A086F2F6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80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5238F37-3A94-4D30-A966-0C9D4F6FC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AB679-F750-44F9-8EE0-58348D6716CC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10FC6B3E-D215-4E59-BACB-BB9A7A9FC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A988DE65-6180-4511-88B6-5A086F2F6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086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B1F0-689B-4781-9F45-4B2E7BB4CF76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18FC06-0BAE-4687-9A96-746960479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76ADCC9-B813-4F8B-A939-96CDD20DD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29D68D-CFCB-4763-91CF-25B16A08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6024D0-1930-46D7-B34F-DFEA5886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AD539B-38BF-46DB-8CF5-6E15AF9C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7FFA6-25C3-478B-8615-1CF8D48EB78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471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142C0A-DEBF-4729-B912-4DD6AADA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E6A016-87D8-4FC5-91CB-AFF181498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0AFFCA-6922-42A6-9804-8F0895EB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10CE71-FBF9-4F68-B529-3A2C2992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197C84-D401-4120-9986-10E0F9A6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06357-18FD-4F21-8C51-9F7179C834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943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25A51CB-14E8-4A15-BDBE-85D25ABD0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B86669-DBD7-43F7-99D2-0FFACE6BB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8DF85C-2310-4213-BB87-DD888C50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BBB2E9-5CA7-49CA-99B7-EDC985849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9B43DA-0F8C-4D52-89A8-0E516152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D44D9-B884-47BE-8153-9D1D4BE40E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767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9D9145-E349-4CCB-AA6D-B4A4C4185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9754AF-51CE-4EBD-A6D7-37ED4920A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23C544-CCE3-4C3C-8397-52DE4C1A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EAB873-D291-42D5-B431-D3EF4D61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FE1129-0A68-4217-9CE6-E0E86781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7C5DA-4516-4933-BC68-29F0516BC0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220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D6D6F2-90E8-407C-B69A-7CF05B29A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2E0304-AE47-42BD-AECA-3E728DA5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E8F221-C8A4-45BA-8869-60F1C65D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1DE015-467E-44C4-958D-37D4EE88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BD8F98-5F22-4956-BDDB-3B01776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9A713-5079-43CC-A11E-CAEED67CABF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448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ED8462-FB0D-4DE3-8B3C-AC173140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6354E7-30BC-4C7E-9860-6CF5F3B8F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7E35A8-2515-40E2-A083-1B4FE804D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CCF2CA-9D7D-42CB-AEC4-B99E552D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57571E-614C-410F-8D54-3B5AA393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9E34D2-9DD7-4A28-8BBA-5F7FEF10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C4763-ABDD-47DD-94F9-AD04819C93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524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808707-87BF-450B-A701-096D186B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96974D-DC94-4CDC-8426-8B7C8B132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94EADE-69BB-4CC4-8591-1C2A8E679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4F52E4F-F51B-4ADF-AB86-69808FCCF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EE6FFBB-0174-477C-98AF-91852A9FA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506EF3C-F374-41A3-9602-811C374F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4983254-1483-47F2-89C0-9E6A7CBC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B1B2274-A36C-4003-AE9D-A039021A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81789-C831-4299-BD31-0457DD6D46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859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5232E8-5D0F-453C-81AC-78D1816C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285A89B-BCC9-438A-8A27-8CD9D34F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7CD3FA5-E28E-4A53-99DD-97AFBC0E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74A1D0C-0432-4652-ABE0-A5E790A9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CCDD2-4286-481E-BBAC-B4D5CE90DD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67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A91C077-D5A2-48BF-91E1-EED4769B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71F863A-EB76-4967-9C05-CFFFFED3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06D2D-E72C-42BD-BBEE-9D41408A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49DF8-0E9B-4884-883A-1139B4957D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368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E22A4E-6A35-4685-8C1A-02339CBB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7F77BE-B23A-42D5-ACD4-352C50F1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F87FF9-22AA-49A7-AE78-6A8E151A9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A13EC2C-2D44-493D-B031-A58C9709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A1FA50-989D-4139-865E-7032E87D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2139DB-D720-4B78-B011-9B027398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2A963-09AA-4E5F-9311-982E357BE91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073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645996-4B8A-4A3B-917E-CB582A2E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09E7BD8-7E7B-4F73-B55C-1A7F08B31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40A7D0-CACE-43A1-98E3-1CD934F5B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8581E6-7FA0-474F-9087-419C14CE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101C60-B4F1-40F4-A90D-4C6254F6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FDF1D2-B561-4D57-B516-04C44EA5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8354B-21A6-4644-9BDD-FCE777A5A01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445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2E942E0C-2439-4471-B0CD-A1E59EC50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54CABA20-95B1-4F4F-A4D9-46A2A1AE6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90992779-60EA-496A-AC37-241A6C479A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611347CF-15EA-411E-852A-496EA705F6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F3A5D0A3-0ED7-4A43-A2E4-E3A90FD213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B6BFC6-A34B-47B3-89C0-B6BAECA0CD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e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e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>
            <a:extLst>
              <a:ext uri="{FF2B5EF4-FFF2-40B4-BE49-F238E27FC236}">
                <a16:creationId xmlns="" xmlns:a16="http://schemas.microsoft.com/office/drawing/2014/main" id="{299C6154-DA02-42B7-8B80-6CB69D2FC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5" name="Rectangle 7">
            <a:extLst>
              <a:ext uri="{FF2B5EF4-FFF2-40B4-BE49-F238E27FC236}">
                <a16:creationId xmlns="" xmlns:a16="http://schemas.microsoft.com/office/drawing/2014/main" id="{E07FA671-600C-4B1D-A0FB-77411C61E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046B30-7321-4945-9A96-8FB96ABD1C07}"/>
              </a:ext>
            </a:extLst>
          </p:cNvPr>
          <p:cNvSpPr/>
          <p:nvPr/>
        </p:nvSpPr>
        <p:spPr>
          <a:xfrm>
            <a:off x="2590800" y="4050825"/>
            <a:ext cx="5204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ZA" sz="2400" b="1" kern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MODULE 2: BASIC EXCEL SKILLS</a:t>
            </a:r>
            <a:endParaRPr lang="en-US" sz="2400" b="1" kern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7F5BAFC-091B-4EBD-9CE1-99D0BB601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3060298" cy="29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3660" y="388993"/>
            <a:ext cx="3908648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FORMATTING  TEXT</a:t>
            </a:r>
            <a:endParaRPr lang="en-I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161"/>
            <a:ext cx="3364780" cy="166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70"/>
            <a:ext cx="4229398" cy="2236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79512" y="3861049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+mj-lt"/>
              </a:rPr>
              <a:t>TO FORMAT TEXT IN BOLD, ITALICS OR UNDERLINE:</a:t>
            </a:r>
          </a:p>
          <a:p>
            <a:r>
              <a:rPr lang="en-US" dirty="0">
                <a:latin typeface="+mj-lt"/>
              </a:rPr>
              <a:t>Left-click a </a:t>
            </a:r>
            <a:r>
              <a:rPr lang="en-US" b="1" dirty="0">
                <a:latin typeface="+mj-lt"/>
              </a:rPr>
              <a:t>cell</a:t>
            </a:r>
            <a:r>
              <a:rPr lang="en-US" dirty="0">
                <a:latin typeface="+mj-lt"/>
              </a:rPr>
              <a:t> to select it or drag your cursor over the text in the formula bar to select it.</a:t>
            </a:r>
          </a:p>
          <a:p>
            <a:r>
              <a:rPr lang="en-US" dirty="0">
                <a:latin typeface="+mj-lt"/>
              </a:rPr>
              <a:t>Click the </a:t>
            </a:r>
            <a:r>
              <a:rPr lang="en-US" b="1" dirty="0">
                <a:latin typeface="+mj-lt"/>
              </a:rPr>
              <a:t>Bold</a:t>
            </a:r>
            <a:r>
              <a:rPr lang="en-US" dirty="0">
                <a:latin typeface="+mj-lt"/>
              </a:rPr>
              <a:t>, </a:t>
            </a:r>
            <a:r>
              <a:rPr lang="en-US" b="1" dirty="0">
                <a:latin typeface="+mj-lt"/>
              </a:rPr>
              <a:t>Italics or underline</a:t>
            </a:r>
            <a:r>
              <a:rPr lang="en-US" dirty="0">
                <a:latin typeface="+mj-lt"/>
              </a:rPr>
              <a:t> command.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355976" y="3861049"/>
            <a:ext cx="4572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+mj-lt"/>
              </a:rPr>
              <a:t>TO CHANGE THE FONT STYLE:</a:t>
            </a:r>
          </a:p>
          <a:p>
            <a:r>
              <a:rPr lang="en-US" dirty="0">
                <a:latin typeface="+mj-lt"/>
              </a:rPr>
              <a:t>Select the cell or cells you want to format. </a:t>
            </a:r>
          </a:p>
          <a:p>
            <a:r>
              <a:rPr lang="en-US" dirty="0">
                <a:latin typeface="+mj-lt"/>
              </a:rPr>
              <a:t>Left-click the </a:t>
            </a:r>
            <a:r>
              <a:rPr lang="en-US" b="1" dirty="0">
                <a:latin typeface="+mj-lt"/>
              </a:rPr>
              <a:t>drop-down arrow</a:t>
            </a:r>
            <a:r>
              <a:rPr lang="en-US" dirty="0">
                <a:latin typeface="+mj-lt"/>
              </a:rPr>
              <a:t> next to the </a:t>
            </a:r>
            <a:r>
              <a:rPr lang="en-US" b="1" dirty="0">
                <a:latin typeface="+mj-lt"/>
              </a:rPr>
              <a:t>Font Style</a:t>
            </a:r>
            <a:r>
              <a:rPr lang="en-US" dirty="0">
                <a:latin typeface="+mj-lt"/>
              </a:rPr>
              <a:t> box on the Home tab.</a:t>
            </a:r>
          </a:p>
          <a:p>
            <a:r>
              <a:rPr lang="en-US" dirty="0">
                <a:latin typeface="+mj-lt"/>
              </a:rPr>
              <a:t>Select a </a:t>
            </a:r>
            <a:r>
              <a:rPr lang="en-US" b="1" dirty="0">
                <a:latin typeface="+mj-lt"/>
              </a:rPr>
              <a:t>font style</a:t>
            </a:r>
            <a:r>
              <a:rPr lang="en-US" dirty="0">
                <a:latin typeface="+mj-lt"/>
              </a:rPr>
              <a:t> from the list.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816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461677"/>
            <a:ext cx="3680048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FORMATTING  TEXT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8"/>
            <a:ext cx="3371850" cy="179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600400" cy="253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4221090"/>
            <a:ext cx="417646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+mj-lt"/>
              </a:rPr>
              <a:t>TO CHANGE THE FONT SIZE:</a:t>
            </a:r>
          </a:p>
          <a:p>
            <a:r>
              <a:rPr lang="en-US" dirty="0">
                <a:latin typeface="+mj-lt"/>
              </a:rPr>
              <a:t>Select the cell or cells you want to format.</a:t>
            </a:r>
          </a:p>
          <a:p>
            <a:r>
              <a:rPr lang="en-US" dirty="0">
                <a:latin typeface="+mj-lt"/>
              </a:rPr>
              <a:t>Left-click the </a:t>
            </a:r>
            <a:r>
              <a:rPr lang="en-US" b="1" dirty="0">
                <a:latin typeface="+mj-lt"/>
              </a:rPr>
              <a:t>drop-down arrow</a:t>
            </a:r>
            <a:r>
              <a:rPr lang="en-US" dirty="0">
                <a:latin typeface="+mj-lt"/>
              </a:rPr>
              <a:t> next to the </a:t>
            </a:r>
            <a:r>
              <a:rPr lang="en-US" b="1" dirty="0">
                <a:latin typeface="+mj-lt"/>
              </a:rPr>
              <a:t>Font Size</a:t>
            </a:r>
            <a:r>
              <a:rPr lang="en-US" dirty="0">
                <a:latin typeface="+mj-lt"/>
              </a:rPr>
              <a:t> box on the Home tab.</a:t>
            </a:r>
          </a:p>
          <a:p>
            <a:r>
              <a:rPr lang="en-US" dirty="0">
                <a:latin typeface="+mj-lt"/>
              </a:rPr>
              <a:t>Select a </a:t>
            </a:r>
            <a:r>
              <a:rPr lang="en-US" b="1" dirty="0">
                <a:latin typeface="+mj-lt"/>
              </a:rPr>
              <a:t>font size</a:t>
            </a:r>
            <a:r>
              <a:rPr lang="en-US" dirty="0">
                <a:latin typeface="+mj-lt"/>
              </a:rPr>
              <a:t> from the list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16016" y="4221088"/>
            <a:ext cx="424847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+mj-lt"/>
              </a:rPr>
              <a:t>TO ADD A BORDER</a:t>
            </a:r>
            <a:r>
              <a:rPr lang="en-US" sz="2400" b="1" u="sng" dirty="0">
                <a:latin typeface="+mj-lt"/>
              </a:rPr>
              <a:t>:</a:t>
            </a:r>
          </a:p>
          <a:p>
            <a:r>
              <a:rPr lang="en-US" dirty="0">
                <a:latin typeface="+mj-lt"/>
              </a:rPr>
              <a:t>Select the cell or cells you want to format.</a:t>
            </a:r>
          </a:p>
          <a:p>
            <a:r>
              <a:rPr lang="en-US" dirty="0">
                <a:latin typeface="+mj-lt"/>
              </a:rPr>
              <a:t>Click the </a:t>
            </a:r>
            <a:r>
              <a:rPr lang="en-US" b="1" dirty="0">
                <a:latin typeface="+mj-lt"/>
              </a:rPr>
              <a:t>drop-down arrow</a:t>
            </a:r>
            <a:r>
              <a:rPr lang="en-US" dirty="0">
                <a:latin typeface="+mj-lt"/>
              </a:rPr>
              <a:t> next to the </a:t>
            </a:r>
            <a:r>
              <a:rPr lang="en-US" b="1" dirty="0">
                <a:latin typeface="+mj-lt"/>
              </a:rPr>
              <a:t>Borders</a:t>
            </a:r>
            <a:r>
              <a:rPr lang="en-US" dirty="0">
                <a:latin typeface="+mj-lt"/>
              </a:rPr>
              <a:t> command on the Home tab. A menu will appear with border options.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46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206965"/>
            <a:ext cx="3756248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FORMATTING  TEXT</a:t>
            </a:r>
            <a:endParaRPr lang="en-I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4"/>
            <a:ext cx="4248472" cy="284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4" y="1340768"/>
            <a:ext cx="378588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520" y="4293098"/>
            <a:ext cx="468052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+mj-lt"/>
              </a:rPr>
              <a:t>TO CHANGE THE TEXT COLOUR:</a:t>
            </a:r>
          </a:p>
          <a:p>
            <a:r>
              <a:rPr lang="en-US" dirty="0">
                <a:latin typeface="+mj-lt"/>
              </a:rPr>
              <a:t>Select the cell or cells you want to format.</a:t>
            </a:r>
          </a:p>
          <a:p>
            <a:r>
              <a:rPr lang="en-US" dirty="0">
                <a:latin typeface="+mj-lt"/>
              </a:rPr>
              <a:t>Left-click the </a:t>
            </a:r>
            <a:r>
              <a:rPr lang="en-US" b="1" dirty="0">
                <a:latin typeface="+mj-lt"/>
              </a:rPr>
              <a:t>drop-down arrow</a:t>
            </a:r>
            <a:r>
              <a:rPr lang="en-US" dirty="0">
                <a:latin typeface="+mj-lt"/>
              </a:rPr>
              <a:t> next to the </a:t>
            </a:r>
            <a:r>
              <a:rPr lang="en-US" b="1" dirty="0">
                <a:latin typeface="+mj-lt"/>
              </a:rPr>
              <a:t>Text Color</a:t>
            </a:r>
            <a:r>
              <a:rPr lang="en-US" dirty="0">
                <a:latin typeface="+mj-lt"/>
              </a:rPr>
              <a:t> command. A color palette will appear.</a:t>
            </a:r>
          </a:p>
          <a:p>
            <a:r>
              <a:rPr lang="en-US" dirty="0">
                <a:latin typeface="+mj-lt"/>
              </a:rPr>
              <a:t>Select a color from the palette.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32040" y="4293098"/>
            <a:ext cx="403244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+mj-lt"/>
              </a:rPr>
              <a:t>TO ADD A FILL COLOUR:</a:t>
            </a:r>
          </a:p>
          <a:p>
            <a:r>
              <a:rPr lang="en-US" dirty="0">
                <a:latin typeface="+mj-lt"/>
              </a:rPr>
              <a:t>Select the cell or cells you want to format. </a:t>
            </a:r>
          </a:p>
          <a:p>
            <a:r>
              <a:rPr lang="en-US" dirty="0">
                <a:latin typeface="+mj-lt"/>
              </a:rPr>
              <a:t>Click the </a:t>
            </a:r>
            <a:r>
              <a:rPr lang="en-US" b="1" dirty="0">
                <a:latin typeface="+mj-lt"/>
              </a:rPr>
              <a:t>Fill command</a:t>
            </a:r>
            <a:r>
              <a:rPr lang="en-US" dirty="0">
                <a:latin typeface="+mj-lt"/>
              </a:rPr>
              <a:t>. A color palette will appear.</a:t>
            </a:r>
          </a:p>
          <a:p>
            <a:r>
              <a:rPr lang="en-US" dirty="0">
                <a:latin typeface="+mj-lt"/>
              </a:rPr>
              <a:t>Select a color from the palette.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0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6832" y="260650"/>
            <a:ext cx="5198368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CONDITIONAL FORMATTING</a:t>
            </a:r>
            <a:endParaRPr lang="en-IN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201622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15816" y="1412778"/>
            <a:ext cx="60674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+mj-lt"/>
              </a:rPr>
              <a:t>TO APPLY CONDITIONAL FORMATTING:</a:t>
            </a:r>
          </a:p>
          <a:p>
            <a:r>
              <a:rPr lang="en-US" dirty="0">
                <a:latin typeface="+mj-lt"/>
              </a:rPr>
              <a:t>Select the cells you would like to format.</a:t>
            </a:r>
          </a:p>
          <a:p>
            <a:r>
              <a:rPr lang="en-US" dirty="0">
                <a:latin typeface="+mj-lt"/>
              </a:rPr>
              <a:t>Select the </a:t>
            </a:r>
            <a:r>
              <a:rPr lang="en-US" b="1" dirty="0">
                <a:latin typeface="+mj-lt"/>
              </a:rPr>
              <a:t>Home</a:t>
            </a:r>
            <a:r>
              <a:rPr lang="en-US" dirty="0">
                <a:latin typeface="+mj-lt"/>
              </a:rPr>
              <a:t> tab.</a:t>
            </a:r>
          </a:p>
          <a:p>
            <a:r>
              <a:rPr lang="en-US" dirty="0">
                <a:latin typeface="+mj-lt"/>
              </a:rPr>
              <a:t>Locate the </a:t>
            </a:r>
            <a:r>
              <a:rPr lang="en-US" b="1" dirty="0">
                <a:latin typeface="+mj-lt"/>
              </a:rPr>
              <a:t>Styles</a:t>
            </a:r>
            <a:r>
              <a:rPr lang="en-US" dirty="0">
                <a:latin typeface="+mj-lt"/>
              </a:rPr>
              <a:t> group.</a:t>
            </a:r>
          </a:p>
          <a:p>
            <a:r>
              <a:rPr lang="en-US" dirty="0">
                <a:latin typeface="+mj-lt"/>
              </a:rPr>
              <a:t>Click the </a:t>
            </a:r>
            <a:r>
              <a:rPr lang="en-US" b="1" dirty="0">
                <a:latin typeface="+mj-lt"/>
              </a:rPr>
              <a:t>Conditional Formatting</a:t>
            </a:r>
            <a:r>
              <a:rPr lang="en-US" dirty="0">
                <a:latin typeface="+mj-lt"/>
              </a:rPr>
              <a:t> command. A menu will appear with your formatting options.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23320" y="4293095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+mj-lt"/>
              </a:rPr>
              <a:t>TO REMOVE CONDITIONAL FORMATTING:</a:t>
            </a:r>
          </a:p>
          <a:p>
            <a:r>
              <a:rPr lang="en-US" dirty="0">
                <a:latin typeface="+mj-lt"/>
              </a:rPr>
              <a:t>Click the </a:t>
            </a:r>
            <a:r>
              <a:rPr lang="en-US" b="1" dirty="0">
                <a:latin typeface="+mj-lt"/>
              </a:rPr>
              <a:t>Conditional Formatting</a:t>
            </a:r>
            <a:r>
              <a:rPr lang="en-US" dirty="0">
                <a:latin typeface="+mj-lt"/>
              </a:rPr>
              <a:t> command.</a:t>
            </a:r>
          </a:p>
          <a:p>
            <a:r>
              <a:rPr lang="en-US" dirty="0">
                <a:latin typeface="+mj-lt"/>
              </a:rPr>
              <a:t>Select </a:t>
            </a:r>
            <a:r>
              <a:rPr lang="en-US" b="1" dirty="0">
                <a:latin typeface="+mj-lt"/>
              </a:rPr>
              <a:t>Clear Rules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US" dirty="0">
                <a:latin typeface="+mj-lt"/>
              </a:rPr>
              <a:t>Choose to clear rules from the </a:t>
            </a:r>
            <a:r>
              <a:rPr lang="en-US" b="1" dirty="0">
                <a:latin typeface="+mj-lt"/>
              </a:rPr>
              <a:t>entire worksheet</a:t>
            </a:r>
            <a:r>
              <a:rPr lang="en-US" dirty="0">
                <a:latin typeface="+mj-lt"/>
              </a:rPr>
              <a:t> or the </a:t>
            </a:r>
            <a:r>
              <a:rPr lang="en-US" b="1" dirty="0">
                <a:latin typeface="+mj-lt"/>
              </a:rPr>
              <a:t>selected cells</a:t>
            </a:r>
            <a:r>
              <a:rPr lang="en-US" dirty="0">
                <a:latin typeface="+mj-lt"/>
              </a:rPr>
              <a:t>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6"/>
            <a:ext cx="2736304" cy="2538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567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60650"/>
            <a:ext cx="6480720" cy="58477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CONDITIONAL FORMATTING</a:t>
            </a:r>
            <a:endParaRPr lang="en-I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98323"/>
            <a:ext cx="345638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6"/>
            <a:ext cx="392392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103440" y="4365104"/>
            <a:ext cx="50405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+mj-lt"/>
              </a:rPr>
              <a:t>TO MANAGE CONDITIONAL FORMATTING:</a:t>
            </a:r>
          </a:p>
          <a:p>
            <a:r>
              <a:rPr lang="en-US" dirty="0">
                <a:latin typeface="+mj-lt"/>
              </a:rPr>
              <a:t>Click the </a:t>
            </a:r>
            <a:r>
              <a:rPr lang="en-US" b="1" dirty="0">
                <a:latin typeface="+mj-lt"/>
              </a:rPr>
              <a:t>Conditional Formatting</a:t>
            </a:r>
            <a:r>
              <a:rPr lang="en-US" dirty="0">
                <a:latin typeface="+mj-lt"/>
              </a:rPr>
              <a:t> command.</a:t>
            </a:r>
          </a:p>
          <a:p>
            <a:r>
              <a:rPr lang="en-US" dirty="0">
                <a:latin typeface="+mj-lt"/>
              </a:rPr>
              <a:t>Select </a:t>
            </a:r>
            <a:r>
              <a:rPr lang="en-US" b="1" dirty="0">
                <a:latin typeface="+mj-lt"/>
              </a:rPr>
              <a:t>Manage Rules</a:t>
            </a:r>
            <a:r>
              <a:rPr lang="en-US" dirty="0">
                <a:latin typeface="+mj-lt"/>
              </a:rPr>
              <a:t> from the menu. The Conditional Formatting Rules Manager dialog box will appear. From here you can edit a rule, delete a rule, or change the order of rules.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365107"/>
            <a:ext cx="38884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TO APPLY NEW FORMATTING:</a:t>
            </a:r>
          </a:p>
          <a:p>
            <a:r>
              <a:rPr lang="en-US" dirty="0"/>
              <a:t>Click the </a:t>
            </a:r>
            <a:r>
              <a:rPr lang="en-US" b="1" dirty="0"/>
              <a:t>Conditional Formatting </a:t>
            </a:r>
            <a:r>
              <a:rPr lang="en-US" dirty="0"/>
              <a:t>command. Select </a:t>
            </a:r>
            <a:r>
              <a:rPr lang="en-US" b="1" dirty="0"/>
              <a:t>New Rules </a:t>
            </a:r>
            <a:r>
              <a:rPr lang="en-US" dirty="0"/>
              <a:t>from the menu. There are different rules, you can apply these rules to differentiate particular cell.</a:t>
            </a:r>
            <a:endParaRPr lang="en-US" b="1" dirty="0"/>
          </a:p>
          <a:p>
            <a:endParaRPr lang="en-IN" sz="2000" b="1" u="sng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54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332656"/>
            <a:ext cx="5616624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TO INSERT ROWS &amp; COLOUMS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96" y="1196753"/>
            <a:ext cx="479009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42123" y="3791951"/>
            <a:ext cx="7924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latin typeface="+mj-lt"/>
              </a:rPr>
              <a:t>TO INSERT ROWS</a:t>
            </a:r>
            <a:r>
              <a:rPr lang="en-US" b="1" u="sng" dirty="0">
                <a:latin typeface="+mj-lt"/>
              </a:rPr>
              <a:t>:</a:t>
            </a:r>
          </a:p>
          <a:p>
            <a:r>
              <a:rPr lang="en-US" dirty="0">
                <a:latin typeface="+mj-lt"/>
              </a:rPr>
              <a:t>Select the row </a:t>
            </a:r>
            <a:r>
              <a:rPr lang="en-US" b="1" dirty="0">
                <a:latin typeface="+mj-lt"/>
              </a:rPr>
              <a:t>below</a:t>
            </a:r>
            <a:r>
              <a:rPr lang="en-US" dirty="0">
                <a:latin typeface="+mj-lt"/>
              </a:rPr>
              <a:t> where you want the new row to appear.</a:t>
            </a:r>
          </a:p>
          <a:p>
            <a:r>
              <a:rPr lang="en-US" dirty="0">
                <a:latin typeface="+mj-lt"/>
              </a:rPr>
              <a:t>Click the </a:t>
            </a:r>
            <a:r>
              <a:rPr lang="en-US" b="1" dirty="0">
                <a:latin typeface="+mj-lt"/>
              </a:rPr>
              <a:t>Insert</a:t>
            </a:r>
            <a:r>
              <a:rPr lang="en-US" dirty="0">
                <a:latin typeface="+mj-lt"/>
              </a:rPr>
              <a:t> command in the Cells group on the Home tab. The row will appear.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544" y="5085184"/>
            <a:ext cx="8077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latin typeface="+mj-lt"/>
              </a:rPr>
              <a:t>To Insert Columns</a:t>
            </a:r>
            <a:r>
              <a:rPr lang="en-US" b="1" u="sng" dirty="0">
                <a:latin typeface="+mj-lt"/>
              </a:rPr>
              <a:t>:</a:t>
            </a:r>
          </a:p>
          <a:p>
            <a:r>
              <a:rPr lang="en-US" dirty="0">
                <a:latin typeface="+mj-lt"/>
              </a:rPr>
              <a:t>Select the column to the right of where you want the column to appear.</a:t>
            </a:r>
          </a:p>
          <a:p>
            <a:r>
              <a:rPr lang="en-US" dirty="0">
                <a:latin typeface="+mj-lt"/>
              </a:rPr>
              <a:t>Click the </a:t>
            </a:r>
            <a:r>
              <a:rPr lang="en-US" b="1" dirty="0">
                <a:latin typeface="+mj-lt"/>
              </a:rPr>
              <a:t>Insert</a:t>
            </a:r>
            <a:r>
              <a:rPr lang="en-US" dirty="0">
                <a:latin typeface="+mj-lt"/>
              </a:rPr>
              <a:t> command in the Cells group on the Home tab. The column will appear.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0112" y="1052740"/>
            <a:ext cx="3168352" cy="273921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2800" u="sng" dirty="0">
                <a:latin typeface="Broadway" pitchFamily="82" charset="0"/>
              </a:rPr>
              <a:t>NOTE: </a:t>
            </a:r>
          </a:p>
          <a:p>
            <a:endParaRPr lang="en-US" dirty="0">
              <a:latin typeface="+mj-lt"/>
            </a:endParaRPr>
          </a:p>
          <a:p>
            <a:pPr marL="400050" indent="-400050">
              <a:buFont typeface="+mj-lt"/>
              <a:buAutoNum type="arabicPeriod"/>
            </a:pPr>
            <a:r>
              <a:rPr lang="en-US" dirty="0">
                <a:latin typeface="+mj-lt"/>
              </a:rPr>
              <a:t>The new row always appears above the selected row.</a:t>
            </a:r>
          </a:p>
          <a:p>
            <a:pPr marL="400050" indent="-4000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400050" indent="-400050">
              <a:buFont typeface="+mj-lt"/>
              <a:buAutoNum type="arabicPeriod"/>
            </a:pPr>
            <a:r>
              <a:rPr lang="en-US" dirty="0"/>
              <a:t> The new column always appears to the left of the selected column.</a:t>
            </a:r>
            <a:endParaRPr lang="en-IN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6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332656"/>
            <a:ext cx="4032448" cy="58477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    EDITING- FILL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1268760"/>
            <a:ext cx="68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43808" y="1052736"/>
            <a:ext cx="6120680" cy="5544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effectLst/>
                <a:uLnTx/>
                <a:uFillTx/>
                <a:latin typeface="Trebuchet MS" pitchFamily="34" charset="0"/>
              </a:rPr>
              <a:t>IN THE LOWER RIGHT HAND CORNER OF THE ACTIVE CELL IS EXCEL’S “FILL HANDLE”.WHEN YOU HOLD YOUR MOUSE OVER THE TOP OF IT, YOUR CURSOR WILL TURN TO A</a:t>
            </a:r>
            <a:r>
              <a:rPr kumimoji="0" lang="en-US" b="0" i="0" u="none" strike="noStrike" kern="1200" cap="none" spc="0" normalizeH="0" noProof="0" dirty="0"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effectLst/>
                <a:uLnTx/>
                <a:uFillTx/>
                <a:latin typeface="Trebuchet MS" pitchFamily="34" charset="0"/>
              </a:rPr>
              <a:t>CROSSHAIR.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  <a:tabLst/>
              <a:defRPr/>
            </a:pPr>
            <a:endParaRPr kumimoji="0" lang="en-US" b="0" i="0" u="none" strike="noStrike" kern="1200" cap="none" spc="0" normalizeH="0" baseline="0" noProof="0" dirty="0">
              <a:effectLst/>
              <a:uLnTx/>
              <a:uFillTx/>
              <a:latin typeface="Trebuchet MS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effectLst/>
                <a:uLnTx/>
                <a:uFillTx/>
                <a:latin typeface="Trebuchet MS" pitchFamily="34" charset="0"/>
              </a:rPr>
              <a:t>IF YOU HAVE JUST ONE CELL SELECTED, IF YOU CLICK AND DRAG TO FILL DOWN A COLUMN OR ACROSS A ROW, IT WILL COPY THAT NUMBER OR TEXT TO EACH OF THE OTHER CELLS.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  <a:tabLst/>
              <a:defRPr/>
            </a:pPr>
            <a:endParaRPr kumimoji="0" lang="en-US" b="0" i="0" u="none" strike="noStrike" kern="1200" cap="none" spc="0" normalizeH="0" baseline="0" noProof="0" dirty="0">
              <a:effectLst/>
              <a:uLnTx/>
              <a:uFillTx/>
              <a:latin typeface="Trebuchet MS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effectLst/>
                <a:uLnTx/>
                <a:uFillTx/>
                <a:latin typeface="Trebuchet MS" pitchFamily="34" charset="0"/>
              </a:rPr>
              <a:t>IF YOU HAVE TWO CELLS SELECTED, EXCEL WILL FILL IN A SERIES. IT WILL COMPLETE THE PATTERN.FOR EXAMPLE,IF YOU PUT 4 AND 8 IN TWO CELLS SELECT THEM,CLICK AND DRAG THE FILL HANDLE ,EXCEL WILL CONTINUE THE PATTERN WITH 12,16,20.ETC.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  <a:tabLst/>
              <a:defRPr/>
            </a:pPr>
            <a:endParaRPr kumimoji="0" lang="en-US" b="0" i="0" u="none" strike="noStrike" kern="1200" cap="none" spc="0" normalizeH="0" baseline="0" noProof="0" dirty="0">
              <a:effectLst/>
              <a:uLnTx/>
              <a:uFillTx/>
              <a:latin typeface="Trebuchet MS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effectLst/>
                <a:uLnTx/>
                <a:uFillTx/>
                <a:latin typeface="Trebuchet MS" pitchFamily="34" charset="0"/>
              </a:rPr>
              <a:t>EXCEL CAN ALSO AUTO- FILL SERIES OF DATES, TIMES, DAYS OF THE WEEK, MONTHS.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1167533" cy="209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1412777"/>
            <a:ext cx="116479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4221088"/>
            <a:ext cx="1152128" cy="2058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221088"/>
            <a:ext cx="1152128" cy="205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>
            <a:off x="2627784" y="3068960"/>
            <a:ext cx="504056" cy="216024"/>
          </a:xfrm>
          <a:prstGeom prst="rightArrow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ight Arrow 15"/>
          <p:cNvSpPr/>
          <p:nvPr/>
        </p:nvSpPr>
        <p:spPr>
          <a:xfrm>
            <a:off x="2627784" y="4869160"/>
            <a:ext cx="504056" cy="216024"/>
          </a:xfrm>
          <a:prstGeom prst="rightArrow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9394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7864" y="260650"/>
            <a:ext cx="2592288" cy="58477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   SORTING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4067944" y="1052739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>
                <a:latin typeface="+mj-lt"/>
              </a:rPr>
              <a:t>TO SORT IN ALPHABETICAL ORDER:</a:t>
            </a:r>
          </a:p>
          <a:p>
            <a:r>
              <a:rPr lang="en-US" dirty="0">
                <a:latin typeface="+mj-lt"/>
              </a:rPr>
              <a:t>Select a cell in the column you want to sort (In this example, we choose a cell in column Q).</a:t>
            </a:r>
          </a:p>
          <a:p>
            <a:r>
              <a:rPr lang="en-US" dirty="0">
                <a:latin typeface="+mj-lt"/>
              </a:rPr>
              <a:t>Click the </a:t>
            </a:r>
            <a:r>
              <a:rPr lang="en-US" b="1" dirty="0">
                <a:latin typeface="+mj-lt"/>
              </a:rPr>
              <a:t>Sort &amp; Filter</a:t>
            </a:r>
            <a:r>
              <a:rPr lang="en-US" dirty="0">
                <a:latin typeface="+mj-lt"/>
              </a:rPr>
              <a:t> command in the </a:t>
            </a:r>
            <a:r>
              <a:rPr lang="en-US" b="1" dirty="0">
                <a:latin typeface="+mj-lt"/>
              </a:rPr>
              <a:t>Editing</a:t>
            </a:r>
            <a:r>
              <a:rPr lang="en-US" dirty="0">
                <a:latin typeface="+mj-lt"/>
              </a:rPr>
              <a:t> group on the Home tab. </a:t>
            </a:r>
          </a:p>
          <a:p>
            <a:r>
              <a:rPr lang="en-US" dirty="0">
                <a:latin typeface="+mj-lt"/>
              </a:rPr>
              <a:t>Select </a:t>
            </a:r>
            <a:r>
              <a:rPr lang="en-US" b="1" dirty="0">
                <a:latin typeface="+mj-lt"/>
              </a:rPr>
              <a:t>Sort A to Z</a:t>
            </a:r>
            <a:r>
              <a:rPr lang="en-US" dirty="0">
                <a:latin typeface="+mj-lt"/>
              </a:rPr>
              <a:t>. Now the information in the Category column is organized in alphabetical order.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12" y="1844825"/>
            <a:ext cx="638175" cy="155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6"/>
            <a:ext cx="22479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2"/>
            <a:ext cx="2257425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869161"/>
            <a:ext cx="628650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995936" y="3789043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>
                <a:latin typeface="Calibri" pitchFamily="34" charset="0"/>
              </a:rPr>
              <a:t>TO SORT FROM SMALLEST TO LARGEST:</a:t>
            </a:r>
          </a:p>
          <a:p>
            <a:r>
              <a:rPr lang="en-US" dirty="0">
                <a:latin typeface="+mj-lt"/>
              </a:rPr>
              <a:t>Select a cell in the column you want to sort (In this example, we choose a cell in column Q).</a:t>
            </a:r>
          </a:p>
          <a:p>
            <a:r>
              <a:rPr lang="en-US" dirty="0">
                <a:latin typeface="+mj-lt"/>
              </a:rPr>
              <a:t>Click the </a:t>
            </a:r>
            <a:r>
              <a:rPr lang="en-US" b="1" dirty="0">
                <a:latin typeface="+mj-lt"/>
              </a:rPr>
              <a:t>Sort &amp; Filter</a:t>
            </a:r>
            <a:r>
              <a:rPr lang="en-US" dirty="0">
                <a:latin typeface="+mj-lt"/>
              </a:rPr>
              <a:t> command in the </a:t>
            </a:r>
            <a:r>
              <a:rPr lang="en-US" b="1" dirty="0">
                <a:latin typeface="+mj-lt"/>
              </a:rPr>
              <a:t>Editing</a:t>
            </a:r>
            <a:r>
              <a:rPr lang="en-US" dirty="0">
                <a:latin typeface="+mj-lt"/>
              </a:rPr>
              <a:t> group on the Home tab. </a:t>
            </a:r>
          </a:p>
          <a:p>
            <a:r>
              <a:rPr lang="en-US" dirty="0">
                <a:latin typeface="+mj-lt"/>
              </a:rPr>
              <a:t>Select </a:t>
            </a:r>
            <a:r>
              <a:rPr lang="en-US" b="1" dirty="0">
                <a:latin typeface="+mj-lt"/>
              </a:rPr>
              <a:t>From Smallest to Largest</a:t>
            </a:r>
            <a:r>
              <a:rPr lang="en-US" dirty="0">
                <a:latin typeface="+mj-lt"/>
              </a:rPr>
              <a:t>. Now the information is organized from the smallest to largest amount.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17</a:t>
            </a:fld>
            <a:endParaRPr lang="en-IN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MS EXCEL</a:t>
            </a:r>
          </a:p>
        </p:txBody>
      </p:sp>
    </p:spTree>
    <p:extLst>
      <p:ext uri="{BB962C8B-B14F-4D97-AF65-F5344CB8AC3E}">
        <p14:creationId xmlns:p14="http://schemas.microsoft.com/office/powerpoint/2010/main" val="6797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332659"/>
            <a:ext cx="4192488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   CELL REFERENCING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76200" y="1076532"/>
            <a:ext cx="41044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u="sng" spc="5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RELATIVE  REFERENCE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672382" y="1676400"/>
            <a:ext cx="19442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A </a:t>
            </a:r>
            <a:r>
              <a:rPr lang="en-GB" sz="1600" b="1" dirty="0"/>
              <a:t>RELATIVE CELL REFERENCE </a:t>
            </a:r>
            <a:r>
              <a:rPr lang="en-GB" sz="1600" dirty="0"/>
              <a:t>AS (A1)</a:t>
            </a:r>
            <a:r>
              <a:rPr lang="en-GB" sz="1600" b="1" dirty="0"/>
              <a:t> </a:t>
            </a:r>
            <a:r>
              <a:rPr lang="en-GB" sz="1600" dirty="0"/>
              <a:t>IS BASED ON THE RELATIVE POSITION OF THE CELL. IF THE POSITION OF THE CELL THAT CONTAINS THE REFERENCE CHANGES, THE REFERENCE ITSELF IS CHANGED.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78" y="1845815"/>
            <a:ext cx="2592288" cy="111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72818"/>
            <a:ext cx="2520280" cy="113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45226"/>
            <a:ext cx="2571750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445226"/>
            <a:ext cx="2524125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57200" y="3254093"/>
            <a:ext cx="5904656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CELL (C1) SUM FUNCTION IS USED.</a:t>
            </a:r>
          </a:p>
          <a:p>
            <a:r>
              <a:rPr lang="en-US" dirty="0"/>
              <a:t>THEN FUNCTION FROM CELL (C1) IS COPY TO CELL (D3).</a:t>
            </a:r>
          </a:p>
          <a:p>
            <a:r>
              <a:rPr lang="en-US" dirty="0"/>
              <a:t>WHEN THE </a:t>
            </a:r>
            <a:r>
              <a:rPr lang="en-US" sz="1600" dirty="0"/>
              <a:t>POSITION</a:t>
            </a:r>
            <a:r>
              <a:rPr lang="en-US" dirty="0"/>
              <a:t> OF THE CELL IS CHANGED FROM (C1) TO (D3),THEN THE REFERENCE IS ALSO CHANGED FROM (A1,B1) TO (B3,C3).</a:t>
            </a:r>
            <a:endParaRPr lang="en-IN" dirty="0"/>
          </a:p>
        </p:txBody>
      </p:sp>
      <p:sp>
        <p:nvSpPr>
          <p:cNvPr id="31" name="Left-Up Arrow 30"/>
          <p:cNvSpPr/>
          <p:nvPr/>
        </p:nvSpPr>
        <p:spPr>
          <a:xfrm rot="1405695">
            <a:off x="2740602" y="1876790"/>
            <a:ext cx="2255244" cy="1035109"/>
          </a:xfrm>
          <a:prstGeom prst="leftUpArrow">
            <a:avLst>
              <a:gd name="adj1" fmla="val 0"/>
              <a:gd name="adj2" fmla="val 4320"/>
              <a:gd name="adj3" fmla="val 64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Left-Up Arrow 31"/>
          <p:cNvSpPr/>
          <p:nvPr/>
        </p:nvSpPr>
        <p:spPr>
          <a:xfrm rot="18844374" flipV="1">
            <a:off x="2943922" y="5037880"/>
            <a:ext cx="1934605" cy="2038073"/>
          </a:xfrm>
          <a:prstGeom prst="leftUpArrow">
            <a:avLst>
              <a:gd name="adj1" fmla="val 0"/>
              <a:gd name="adj2" fmla="val 4320"/>
              <a:gd name="adj3" fmla="val 64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18</a:t>
            </a:fld>
            <a:endParaRPr lang="en-IN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MS EXCEL</a:t>
            </a:r>
          </a:p>
        </p:txBody>
      </p:sp>
    </p:spTree>
    <p:extLst>
      <p:ext uri="{BB962C8B-B14F-4D97-AF65-F5344CB8AC3E}">
        <p14:creationId xmlns:p14="http://schemas.microsoft.com/office/powerpoint/2010/main" val="5621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373217"/>
            <a:ext cx="2592288" cy="1172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3" y="5373218"/>
            <a:ext cx="2736303" cy="1163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6947"/>
            <a:ext cx="2565025" cy="113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33600" y="282162"/>
            <a:ext cx="4339208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   CELL REFERENCING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45981" y="1254920"/>
            <a:ext cx="514264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u="sng" spc="5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ABSOLUTE REFERENCE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8224" y="1268759"/>
            <a:ext cx="20882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AN </a:t>
            </a:r>
            <a:r>
              <a:rPr lang="en-GB" b="1" dirty="0"/>
              <a:t>ABSOLUTE CELL REFERENCE </a:t>
            </a:r>
            <a:r>
              <a:rPr lang="en-GB" dirty="0"/>
              <a:t>AS</a:t>
            </a:r>
            <a:r>
              <a:rPr lang="en-GB" b="1" dirty="0"/>
              <a:t> </a:t>
            </a:r>
            <a:r>
              <a:rPr lang="en-GB" dirty="0"/>
              <a:t>($A$1) ALWAYS REFERS TO A CELL IN A SPECIFIC LOCATION. IF THE POSITION OF THE CELL THAT CONTAINS THE FORMULA CHANGES, THE ABSOLUTE REFERENCE REMAINS THE SAME.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208" y="2089848"/>
            <a:ext cx="2520280" cy="113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Left-Up Arrow 10"/>
          <p:cNvSpPr/>
          <p:nvPr/>
        </p:nvSpPr>
        <p:spPr>
          <a:xfrm rot="1405695">
            <a:off x="2675873" y="2107272"/>
            <a:ext cx="2255244" cy="1035109"/>
          </a:xfrm>
          <a:prstGeom prst="leftUpArrow">
            <a:avLst>
              <a:gd name="adj1" fmla="val 0"/>
              <a:gd name="adj2" fmla="val 4320"/>
              <a:gd name="adj3" fmla="val 64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Left-Up Arrow 12"/>
          <p:cNvSpPr/>
          <p:nvPr/>
        </p:nvSpPr>
        <p:spPr>
          <a:xfrm rot="18844374" flipV="1">
            <a:off x="2943922" y="5037880"/>
            <a:ext cx="1934605" cy="2038073"/>
          </a:xfrm>
          <a:prstGeom prst="leftUpArrow">
            <a:avLst>
              <a:gd name="adj1" fmla="val 0"/>
              <a:gd name="adj2" fmla="val 4320"/>
              <a:gd name="adj3" fmla="val 64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77420" y="3527862"/>
            <a:ext cx="6264696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IN CELL (C1) SUM FUNCTION IS USED.</a:t>
            </a:r>
          </a:p>
          <a:p>
            <a:r>
              <a:rPr lang="en-US" sz="1600" dirty="0"/>
              <a:t>THEN FUNCTION FROM CELL (C1) IS COPY TO CELL (D3).</a:t>
            </a:r>
          </a:p>
          <a:p>
            <a:r>
              <a:rPr lang="en-US" sz="1600" dirty="0"/>
              <a:t>WHEN THE POSITION OF THE CELL IS CHANGED FROM (C1) TO (D3),THEN THE ABSOLUTE REFERENCE REMAINS THE SAME(A1,B1).</a:t>
            </a:r>
            <a:r>
              <a:rPr lang="en-US" sz="1600" b="1" u="sng" dirty="0"/>
              <a:t>$ IS USED FOR CONSTANT ROW OR COLUMN</a:t>
            </a:r>
            <a:r>
              <a:rPr lang="en-US" sz="1600" b="1" dirty="0"/>
              <a:t>.</a:t>
            </a:r>
            <a:endParaRPr lang="en-IN" sz="1600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C521-CB6E-490F-831B-612D25AE6696}" type="datetime1">
              <a:rPr lang="en-IN" smtClean="0"/>
              <a:pPr/>
              <a:t>26-07-2017</a:t>
            </a:fld>
            <a:endParaRPr lang="en-IN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19</a:t>
            </a:fld>
            <a:endParaRPr lang="en-IN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MS EXCEL</a:t>
            </a:r>
          </a:p>
        </p:txBody>
      </p:sp>
    </p:spTree>
    <p:extLst>
      <p:ext uri="{BB962C8B-B14F-4D97-AF65-F5344CB8AC3E}">
        <p14:creationId xmlns:p14="http://schemas.microsoft.com/office/powerpoint/2010/main" val="190735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>
            <a:extLst>
              <a:ext uri="{FF2B5EF4-FFF2-40B4-BE49-F238E27FC236}">
                <a16:creationId xmlns="" xmlns:a16="http://schemas.microsoft.com/office/drawing/2014/main" id="{299C6154-DA02-42B7-8B80-6CB69D2FC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5" name="Rectangle 7">
            <a:extLst>
              <a:ext uri="{FF2B5EF4-FFF2-40B4-BE49-F238E27FC236}">
                <a16:creationId xmlns="" xmlns:a16="http://schemas.microsoft.com/office/drawing/2014/main" id="{E07FA671-600C-4B1D-A0FB-77411C61E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849E9-2C71-44C5-969F-93A2B347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27" y="967582"/>
            <a:ext cx="8229600" cy="990600"/>
          </a:xfrm>
        </p:spPr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F290E6-1E2B-47CD-8410-9B489510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8182"/>
            <a:ext cx="8229600" cy="4167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dirty="0"/>
              <a:t>By the end of the presentation the participants should be able to:</a:t>
            </a:r>
          </a:p>
          <a:p>
            <a:r>
              <a:rPr lang="en-ZA" sz="2000" dirty="0"/>
              <a:t>Assess Excel Folders, files and sheets</a:t>
            </a:r>
            <a:endParaRPr lang="en-US" sz="2000" dirty="0"/>
          </a:p>
          <a:p>
            <a:r>
              <a:rPr lang="en-ZA" sz="2000" dirty="0"/>
              <a:t>Demonstrate Basic skills for Managing data: e.g.</a:t>
            </a:r>
            <a:endParaRPr lang="en-US" sz="2000" dirty="0"/>
          </a:p>
          <a:p>
            <a:pPr lvl="1"/>
            <a:r>
              <a:rPr lang="en-ZA" sz="1600" dirty="0"/>
              <a:t>Making a row wider (Row Height)</a:t>
            </a:r>
            <a:endParaRPr lang="en-US" sz="1600" dirty="0"/>
          </a:p>
          <a:p>
            <a:pPr lvl="1"/>
            <a:r>
              <a:rPr lang="en-ZA" sz="1600" dirty="0"/>
              <a:t>Add rows</a:t>
            </a:r>
            <a:endParaRPr lang="en-US" sz="1600" dirty="0"/>
          </a:p>
          <a:p>
            <a:pPr lvl="1"/>
            <a:r>
              <a:rPr lang="en-ZA" sz="1600" dirty="0"/>
              <a:t>Duplicate and/or copying Rows and Cell containing formulae</a:t>
            </a:r>
            <a:endParaRPr lang="en-US" sz="1600" dirty="0"/>
          </a:p>
          <a:p>
            <a:pPr lvl="1"/>
            <a:r>
              <a:rPr lang="en-ZA" sz="1600" dirty="0"/>
              <a:t>Changing font sizes</a:t>
            </a:r>
            <a:endParaRPr lang="en-US" sz="1600" dirty="0"/>
          </a:p>
          <a:p>
            <a:pPr lvl="1"/>
            <a:r>
              <a:rPr lang="en-ZA" sz="1600" dirty="0"/>
              <a:t>Hiding and un-hiding rows</a:t>
            </a:r>
            <a:endParaRPr lang="en-US" sz="1600" dirty="0"/>
          </a:p>
          <a:p>
            <a:r>
              <a:rPr lang="en-ZA" sz="2000" dirty="0"/>
              <a:t>Utilize Cell Outlines/Grouping features (“+”  and “-“)</a:t>
            </a:r>
            <a:endParaRPr lang="en-US" sz="2000" dirty="0"/>
          </a:p>
          <a:p>
            <a:r>
              <a:rPr lang="en-ZA" sz="2000" dirty="0"/>
              <a:t>Working with Excel functions &amp; formulae</a:t>
            </a:r>
            <a:endParaRPr lang="en-US" sz="2000" dirty="0"/>
          </a:p>
          <a:p>
            <a:r>
              <a:rPr lang="en-ZA" sz="2000" dirty="0"/>
              <a:t>Inserting notes and comments</a:t>
            </a:r>
            <a:endParaRPr lang="en-US" sz="2000" dirty="0"/>
          </a:p>
          <a:p>
            <a:r>
              <a:rPr lang="en-ZA" sz="2000" dirty="0"/>
              <a:t>Setting print areas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782" y="5373216"/>
            <a:ext cx="2640164" cy="120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373215"/>
            <a:ext cx="2448272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2539502" cy="113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27784" y="332659"/>
            <a:ext cx="3960440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CELL REFERENCING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683568" y="1052738"/>
            <a:ext cx="411703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u="sng" spc="5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MIXED REFERENCE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772818"/>
            <a:ext cx="2520280" cy="113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eft-Up Arrow 6"/>
          <p:cNvSpPr/>
          <p:nvPr/>
        </p:nvSpPr>
        <p:spPr>
          <a:xfrm rot="1405695">
            <a:off x="2680747" y="1823311"/>
            <a:ext cx="2255244" cy="1035109"/>
          </a:xfrm>
          <a:prstGeom prst="leftUpArrow">
            <a:avLst>
              <a:gd name="adj1" fmla="val 0"/>
              <a:gd name="adj2" fmla="val 4320"/>
              <a:gd name="adj3" fmla="val 64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276446" y="3386333"/>
            <a:ext cx="604867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IN CELL (C1) SUM FUNCTION IS USED.</a:t>
            </a:r>
          </a:p>
          <a:p>
            <a:r>
              <a:rPr lang="en-US" sz="1600" dirty="0"/>
              <a:t>THEN FUNCTION FROM CELL (C1) IS COPY TO CELL (D3).</a:t>
            </a:r>
          </a:p>
          <a:p>
            <a:r>
              <a:rPr lang="en-US" sz="1600" dirty="0"/>
              <a:t>WHEN THE POSITION OF THE CELL IS CHANGED FROM (C1) TO (D3),THEN ROW REFERENCE IS CHANGED(FROM 1 TO 3) BUT COLUMN REFERENCE REMAINS SAME(A,B).</a:t>
            </a:r>
            <a:endParaRPr lang="en-IN" sz="1600" dirty="0"/>
          </a:p>
        </p:txBody>
      </p:sp>
      <p:sp>
        <p:nvSpPr>
          <p:cNvPr id="9" name="Left-Up Arrow 8"/>
          <p:cNvSpPr/>
          <p:nvPr/>
        </p:nvSpPr>
        <p:spPr>
          <a:xfrm rot="18844374" flipV="1">
            <a:off x="2943922" y="5037880"/>
            <a:ext cx="1934605" cy="2038073"/>
          </a:xfrm>
          <a:prstGeom prst="leftUpArrow">
            <a:avLst>
              <a:gd name="adj1" fmla="val 0"/>
              <a:gd name="adj2" fmla="val 4320"/>
              <a:gd name="adj3" fmla="val 64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6516216" y="1340768"/>
            <a:ext cx="228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A MIXED REFERENCE HAS EITHER AN ABSOLUTE COLUMN AND RELATIVE ROW OR ABSOLUTE ROW AND RELATIVE COLUMN. AN ABSOLUTE COLUMN REFERENCE TAKES THE FORM $A1, $B1.AN ABSOLUTE ROW REFERENCE TAKES THE FORM A$1, B$1.</a:t>
            </a:r>
            <a:endParaRPr lang="en-IN" sz="16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20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615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4500077" cy="2772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23728" y="2996952"/>
            <a:ext cx="216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</a:t>
            </a:r>
          </a:p>
          <a:p>
            <a:r>
              <a:rPr lang="en-US" dirty="0">
                <a:latin typeface="Calibri" pitchFamily="34" charset="0"/>
              </a:rPr>
              <a:t>=</a:t>
            </a:r>
          </a:p>
          <a:p>
            <a:r>
              <a:rPr lang="en-US" dirty="0">
                <a:latin typeface="Calibri" pitchFamily="34" charset="0"/>
              </a:rPr>
              <a:t>=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4005064"/>
            <a:ext cx="144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</a:t>
            </a:r>
          </a:p>
          <a:p>
            <a:r>
              <a:rPr lang="en-US" dirty="0">
                <a:latin typeface="Calibri" pitchFamily="34" charset="0"/>
              </a:rPr>
              <a:t>=</a:t>
            </a:r>
          </a:p>
          <a:p>
            <a:r>
              <a:rPr lang="en-US" dirty="0">
                <a:latin typeface="Calibri" pitchFamily="34" charset="0"/>
              </a:rPr>
              <a:t>=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784" y="260650"/>
            <a:ext cx="3672408" cy="58477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     FUNCTIONS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395537" y="1052736"/>
            <a:ext cx="37444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u="sng" spc="5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DATEDIF FUNCTION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3400" y="980730"/>
            <a:ext cx="454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          SYNTAX OF DATEDIF</a:t>
            </a:r>
          </a:p>
          <a:p>
            <a:r>
              <a:rPr lang="en-US" sz="1400" dirty="0">
                <a:latin typeface="+mj-lt"/>
              </a:rPr>
              <a:t>=DATEDIF(START_DATE,END_DATE,”INTERVAL”)</a:t>
            </a:r>
            <a:endParaRPr lang="en-IN" sz="1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1844824"/>
            <a:ext cx="35283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START DATE</a:t>
            </a:r>
            <a:r>
              <a:rPr lang="en-US" sz="2000" dirty="0"/>
              <a:t>- </a:t>
            </a:r>
          </a:p>
          <a:p>
            <a:r>
              <a:rPr lang="en-US" dirty="0"/>
              <a:t>Date from which u want to calculate difference.</a:t>
            </a:r>
          </a:p>
          <a:p>
            <a:endParaRPr lang="en-US" dirty="0"/>
          </a:p>
          <a:p>
            <a:r>
              <a:rPr lang="en-US" sz="2000" b="1" u="sng" dirty="0"/>
              <a:t>END DATE</a:t>
            </a:r>
            <a:r>
              <a:rPr lang="en-US" sz="2000" dirty="0"/>
              <a:t>- </a:t>
            </a:r>
          </a:p>
          <a:p>
            <a:r>
              <a:rPr lang="en-US" dirty="0"/>
              <a:t>Date up to which u want to calculate difference.</a:t>
            </a:r>
          </a:p>
          <a:p>
            <a:endParaRPr lang="en-US" dirty="0"/>
          </a:p>
          <a:p>
            <a:r>
              <a:rPr lang="en-US" sz="2000" b="1" u="sng" dirty="0"/>
              <a:t>INTERVAL</a:t>
            </a:r>
            <a:r>
              <a:rPr lang="en-US" dirty="0"/>
              <a:t>- </a:t>
            </a:r>
          </a:p>
          <a:p>
            <a:r>
              <a:rPr lang="en-US" dirty="0"/>
              <a:t>Form in which u want to calculate difference.</a:t>
            </a:r>
            <a:endParaRPr lang="en-IN" dirty="0"/>
          </a:p>
        </p:txBody>
      </p:sp>
      <p:sp>
        <p:nvSpPr>
          <p:cNvPr id="18" name="Rectangular Callout 17"/>
          <p:cNvSpPr/>
          <p:nvPr/>
        </p:nvSpPr>
        <p:spPr>
          <a:xfrm>
            <a:off x="6012160" y="5229201"/>
            <a:ext cx="1728192" cy="1296144"/>
          </a:xfrm>
          <a:prstGeom prst="wedgeRectCallout">
            <a:avLst>
              <a:gd name="adj1" fmla="val -138413"/>
              <a:gd name="adj2" fmla="val -1128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says that I am 19 years 6 months &amp; 18 days old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2021" y="5076478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/>
              <a:t>“D”- </a:t>
            </a:r>
            <a:r>
              <a:rPr lang="en-US" spc="300" dirty="0"/>
              <a:t>DAYS</a:t>
            </a:r>
          </a:p>
          <a:p>
            <a:r>
              <a:rPr lang="en-US" b="1" spc="300" dirty="0"/>
              <a:t>“M”</a:t>
            </a:r>
            <a:r>
              <a:rPr lang="en-US" spc="300" dirty="0"/>
              <a:t>- MONTHS</a:t>
            </a:r>
          </a:p>
          <a:p>
            <a:r>
              <a:rPr lang="en-US" b="1" spc="300" dirty="0"/>
              <a:t>“Y”- </a:t>
            </a:r>
            <a:r>
              <a:rPr lang="en-US" spc="300" dirty="0"/>
              <a:t>YEARS</a:t>
            </a:r>
          </a:p>
          <a:p>
            <a:r>
              <a:rPr lang="en-US" b="1" spc="300" dirty="0"/>
              <a:t>“YM”- </a:t>
            </a:r>
            <a:r>
              <a:rPr lang="en-US" spc="300" dirty="0"/>
              <a:t>MONTHS OVER YEAR</a:t>
            </a:r>
          </a:p>
          <a:p>
            <a:r>
              <a:rPr lang="en-US" b="1" spc="300" dirty="0"/>
              <a:t>“MD”- </a:t>
            </a:r>
            <a:r>
              <a:rPr lang="en-US" spc="300" dirty="0"/>
              <a:t>DAYS OVER MONTH</a:t>
            </a:r>
            <a:endParaRPr lang="en-IN" spc="3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21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947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228600"/>
            <a:ext cx="3673388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OUTLINING Cells</a:t>
            </a:r>
            <a:endParaRPr lang="en-IN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22</a:t>
            </a:fld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E61125B-D0E3-4AB3-8349-163F5684C1EA}"/>
              </a:ext>
            </a:extLst>
          </p:cNvPr>
          <p:cNvSpPr/>
          <p:nvPr/>
        </p:nvSpPr>
        <p:spPr>
          <a:xfrm>
            <a:off x="5257800" y="1219200"/>
            <a:ext cx="3276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Outline/Group commands </a:t>
            </a:r>
            <a:r>
              <a:rPr lang="en-US" dirty="0"/>
              <a:t>give you the ability to group any range of cells —either columns or rows. </a:t>
            </a:r>
          </a:p>
          <a:p>
            <a:endParaRPr lang="en-US" dirty="0"/>
          </a:p>
          <a:p>
            <a:r>
              <a:rPr lang="en-US" dirty="0"/>
              <a:t>It does not calculate a subtotal or rely on your data being sorted</a:t>
            </a:r>
          </a:p>
          <a:p>
            <a:endParaRPr lang="en-US" dirty="0"/>
          </a:p>
          <a:p>
            <a:r>
              <a:rPr lang="en-US" dirty="0"/>
              <a:t>It  gives you the ability to show or hide any part of your worksheet and display only the information you need.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0B437E-7DEF-4354-BC8B-89E40E5E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705880"/>
            <a:ext cx="4057199" cy="26615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4B33300-AA7F-4CAD-982D-7284A1616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2" y="914400"/>
            <a:ext cx="36957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3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50"/>
            <a:ext cx="3672408" cy="58477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     FUNCTIONS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95537" y="1052736"/>
            <a:ext cx="37444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u="sng" spc="5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SUMIF FUNCTION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844824"/>
            <a:ext cx="3100933" cy="2968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39952" y="98073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        SYNTAX</a:t>
            </a:r>
            <a:r>
              <a:rPr lang="en-US" sz="1600" dirty="0"/>
              <a:t> </a:t>
            </a:r>
            <a:r>
              <a:rPr lang="en-US" sz="2000" b="1" dirty="0"/>
              <a:t>OF </a:t>
            </a:r>
            <a:r>
              <a:rPr lang="en-US" sz="2000" b="1" dirty="0">
                <a:latin typeface="+mj-lt"/>
              </a:rPr>
              <a:t>SUMIF</a:t>
            </a:r>
          </a:p>
          <a:p>
            <a:r>
              <a:rPr lang="en-US" sz="1600" dirty="0">
                <a:latin typeface="+mj-lt"/>
              </a:rPr>
              <a:t>=SUMIF(RANGE,CRITERIA,SUM_RANGE)</a:t>
            </a:r>
            <a:endParaRPr lang="en-IN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1916832"/>
            <a:ext cx="38164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RANGE-</a:t>
            </a:r>
          </a:p>
          <a:p>
            <a:r>
              <a:rPr lang="en-US" dirty="0"/>
              <a:t>Range of cells on which conditions are applied.</a:t>
            </a:r>
          </a:p>
          <a:p>
            <a:endParaRPr lang="en-US" dirty="0"/>
          </a:p>
          <a:p>
            <a:r>
              <a:rPr lang="en-US" sz="2000" b="1" u="sng" dirty="0"/>
              <a:t>CRITERIA-</a:t>
            </a:r>
          </a:p>
          <a:p>
            <a:r>
              <a:rPr lang="en-US" dirty="0"/>
              <a:t>Condition that defines which cell or cells will be added.</a:t>
            </a:r>
          </a:p>
          <a:p>
            <a:endParaRPr lang="en-US" dirty="0"/>
          </a:p>
          <a:p>
            <a:r>
              <a:rPr lang="en-US" sz="2000" b="1" u="sng" dirty="0"/>
              <a:t>SUM RANGE-</a:t>
            </a:r>
          </a:p>
          <a:p>
            <a:r>
              <a:rPr lang="en-US" dirty="0"/>
              <a:t>Actual cells to sum</a:t>
            </a:r>
            <a:r>
              <a:rPr lang="en-IN" dirty="0"/>
              <a:t>.</a:t>
            </a:r>
          </a:p>
          <a:p>
            <a:endParaRPr lang="en-US" dirty="0"/>
          </a:p>
          <a:p>
            <a:r>
              <a:rPr lang="en-US" sz="2000" b="1" u="sng" dirty="0"/>
              <a:t>NOTE:-</a:t>
            </a:r>
            <a:endParaRPr lang="en-US" dirty="0"/>
          </a:p>
          <a:p>
            <a:r>
              <a:rPr lang="en-US" dirty="0"/>
              <a:t>If sum range is not used then range is used for sum.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39552" y="5589241"/>
            <a:ext cx="1728192" cy="646331"/>
          </a:xfrm>
          <a:prstGeom prst="wedgeRectCallout">
            <a:avLst>
              <a:gd name="adj1" fmla="val 104835"/>
              <a:gd name="adj2" fmla="val -260725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WITHOUT SUM_RANGE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650165" y="5589240"/>
            <a:ext cx="1656184" cy="646331"/>
          </a:xfrm>
          <a:prstGeom prst="wedgeRectCallout">
            <a:avLst>
              <a:gd name="adj1" fmla="val -16720"/>
              <a:gd name="adj2" fmla="val -21337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WITH SUM_RANGE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40770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</a:t>
            </a:r>
            <a:endParaRPr lang="en-IN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2930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</a:t>
            </a:r>
            <a:endParaRPr lang="en-IN" dirty="0"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23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407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50"/>
            <a:ext cx="3672408" cy="58477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     FUNCTIONS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95537" y="1052736"/>
            <a:ext cx="37444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u="sng" spc="5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IF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98073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                SYNTAX</a:t>
            </a:r>
            <a:r>
              <a:rPr lang="en-US" sz="2000" dirty="0"/>
              <a:t> </a:t>
            </a:r>
            <a:r>
              <a:rPr lang="en-US" sz="2000" b="1" dirty="0"/>
              <a:t>OF </a:t>
            </a:r>
            <a:r>
              <a:rPr lang="en-US" sz="2000" b="1" dirty="0">
                <a:latin typeface="+mj-lt"/>
              </a:rPr>
              <a:t>IF</a:t>
            </a:r>
          </a:p>
          <a:p>
            <a:r>
              <a:rPr lang="en-US" sz="1600" dirty="0">
                <a:latin typeface="+mj-lt"/>
              </a:rPr>
              <a:t>=IF(LOGICAL TEXT, VALUE IF TRUE, VALUE IF FALSE)</a:t>
            </a:r>
            <a:endParaRPr lang="en-IN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1844824"/>
            <a:ext cx="38164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LOGICAL TEXT-</a:t>
            </a:r>
          </a:p>
          <a:p>
            <a:r>
              <a:rPr lang="en-US" dirty="0"/>
              <a:t>Any value or expression that can be evaluated to TRUE or FALSE.</a:t>
            </a:r>
          </a:p>
          <a:p>
            <a:endParaRPr lang="en-US" dirty="0"/>
          </a:p>
          <a:p>
            <a:r>
              <a:rPr lang="en-US" sz="2000" b="1" u="sng" dirty="0"/>
              <a:t>VALUE IF TRUE-</a:t>
            </a:r>
          </a:p>
          <a:p>
            <a:r>
              <a:rPr lang="en-US" dirty="0"/>
              <a:t>Value that is returned if logical text is TRUE.</a:t>
            </a:r>
          </a:p>
          <a:p>
            <a:endParaRPr lang="en-US" dirty="0"/>
          </a:p>
          <a:p>
            <a:r>
              <a:rPr lang="en-US" sz="2000" b="1" u="sng" dirty="0"/>
              <a:t>VALUE IF FALSE-</a:t>
            </a:r>
          </a:p>
          <a:p>
            <a:r>
              <a:rPr lang="en-US" dirty="0"/>
              <a:t>Value that is returned if logical text is FALSE.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96392"/>
            <a:ext cx="3731272" cy="236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Line Callout 2 10"/>
          <p:cNvSpPr/>
          <p:nvPr/>
        </p:nvSpPr>
        <p:spPr>
          <a:xfrm>
            <a:off x="990600" y="5385137"/>
            <a:ext cx="6120680" cy="1015663"/>
          </a:xfrm>
          <a:prstGeom prst="borderCallout2">
            <a:avLst>
              <a:gd name="adj1" fmla="val -174417"/>
              <a:gd name="adj2" fmla="val 45508"/>
              <a:gd name="adj3" fmla="val -8965"/>
              <a:gd name="adj4" fmla="val 37328"/>
              <a:gd name="adj5" fmla="val -173053"/>
              <a:gd name="adj6" fmla="val 21668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COLUMN B DIFFERENT CONDITIONS ARE USED AND BASED ON THIS, IN COLUMN C DIFFERENT RESULTS ARE SHOWN.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2492896"/>
            <a:ext cx="288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</a:t>
            </a:r>
          </a:p>
          <a:p>
            <a:r>
              <a:rPr lang="en-US" dirty="0">
                <a:latin typeface="Calibri" pitchFamily="34" charset="0"/>
              </a:rPr>
              <a:t>=</a:t>
            </a:r>
          </a:p>
          <a:p>
            <a:r>
              <a:rPr lang="en-US" dirty="0">
                <a:latin typeface="Calibri" pitchFamily="34" charset="0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648" y="3212976"/>
            <a:ext cx="432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=</a:t>
            </a:r>
          </a:p>
          <a:p>
            <a:r>
              <a:rPr lang="en-US" dirty="0">
                <a:latin typeface="Calibri" pitchFamily="34" charset="0"/>
              </a:rPr>
              <a:t>=</a:t>
            </a:r>
          </a:p>
          <a:p>
            <a:r>
              <a:rPr lang="en-US" dirty="0">
                <a:latin typeface="Calibri" pitchFamily="34" charset="0"/>
              </a:rPr>
              <a:t>=</a:t>
            </a:r>
          </a:p>
          <a:p>
            <a:endParaRPr lang="en-IN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32849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</a:t>
            </a:r>
            <a:endParaRPr lang="en-IN" dirty="0">
              <a:latin typeface="Calibri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24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09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9144" y="260650"/>
            <a:ext cx="4161656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COUNT  FUNCTIONS</a:t>
            </a:r>
            <a:endParaRPr lang="en-IN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783013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1079480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000" b="1" u="sng" dirty="0"/>
              <a:t>SYNTAX OF FUNCTIONS</a:t>
            </a:r>
          </a:p>
          <a:p>
            <a:pPr marL="457200" indent="-457200"/>
            <a:r>
              <a:rPr lang="en-US" sz="2000" b="1" dirty="0"/>
              <a:t>1.</a:t>
            </a:r>
            <a:r>
              <a:rPr lang="en-US" b="1" dirty="0"/>
              <a:t>                  COUNT</a:t>
            </a:r>
          </a:p>
          <a:p>
            <a:pPr marL="342900" indent="-342900"/>
            <a:r>
              <a:rPr lang="en-US" sz="1600" dirty="0"/>
              <a:t>           =COUNT(VALUE1,VALUE2,…)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457200" indent="-457200"/>
            <a:r>
              <a:rPr lang="en-US" sz="2000" b="1" dirty="0"/>
              <a:t>2. </a:t>
            </a:r>
            <a:r>
              <a:rPr lang="en-US" b="1" dirty="0"/>
              <a:t>                 COUNTA</a:t>
            </a:r>
          </a:p>
          <a:p>
            <a:pPr marL="342900" indent="-342900"/>
            <a:r>
              <a:rPr lang="en-US" sz="1600" dirty="0"/>
              <a:t>           =COUNTA(VALUE1,VALUE2,…)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457200" indent="-457200"/>
            <a:r>
              <a:rPr lang="en-US" sz="2000" b="1" dirty="0"/>
              <a:t>3.          </a:t>
            </a:r>
            <a:r>
              <a:rPr lang="en-US" b="1" dirty="0"/>
              <a:t>COUNTBLANK</a:t>
            </a:r>
          </a:p>
          <a:p>
            <a:pPr marL="342900" indent="-342900"/>
            <a:r>
              <a:rPr lang="en-US" sz="1600" dirty="0"/>
              <a:t>           =COUNTBLANK(RANGE)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457200" indent="-457200"/>
            <a:r>
              <a:rPr lang="en-US" sz="2000" b="1" dirty="0"/>
              <a:t>4.                </a:t>
            </a:r>
            <a:r>
              <a:rPr lang="en-US" b="1" dirty="0"/>
              <a:t>COUNTIF</a:t>
            </a:r>
          </a:p>
          <a:p>
            <a:pPr marL="342900" indent="-342900"/>
            <a:r>
              <a:rPr lang="en-US" sz="1600" dirty="0"/>
              <a:t>           =COUNTIF(RANGE,CRITERIA)</a:t>
            </a:r>
            <a:endParaRPr lang="en-IN" sz="1600" dirty="0"/>
          </a:p>
        </p:txBody>
      </p:sp>
      <p:sp>
        <p:nvSpPr>
          <p:cNvPr id="6" name="Rectangular Callout 5"/>
          <p:cNvSpPr/>
          <p:nvPr/>
        </p:nvSpPr>
        <p:spPr>
          <a:xfrm>
            <a:off x="395536" y="5085184"/>
            <a:ext cx="1944216" cy="1512168"/>
          </a:xfrm>
          <a:prstGeom prst="wedgeRectCallout">
            <a:avLst>
              <a:gd name="adj1" fmla="val 10241"/>
              <a:gd name="adj2" fmla="val -5004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COUNT  ONLY CELLS THAT CONTAINS NUMBER.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771800" y="5085184"/>
            <a:ext cx="1656184" cy="1512168"/>
          </a:xfrm>
          <a:prstGeom prst="wedgeRectCallout">
            <a:avLst>
              <a:gd name="adj1" fmla="val -22868"/>
              <a:gd name="adj2" fmla="val -4500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COUNT CELLS THAT ARE NOT EMPTY.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860032" y="5085184"/>
            <a:ext cx="1656184" cy="1512168"/>
          </a:xfrm>
          <a:prstGeom prst="wedgeRectCallout">
            <a:avLst>
              <a:gd name="adj1" fmla="val -13165"/>
              <a:gd name="adj2" fmla="val -4949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COUNT CELLS THAT ARE BLANK.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948264" y="5085184"/>
            <a:ext cx="1872208" cy="1512168"/>
          </a:xfrm>
          <a:prstGeom prst="wedgeRectCallout">
            <a:avLst>
              <a:gd name="adj1" fmla="val -41537"/>
              <a:gd name="adj2" fmla="val -4861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COUNT NO. OF CELLS THAT MEET GIVEN CONDITION.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65313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1.                       2.                         3.                     4.</a:t>
            </a:r>
            <a:endParaRPr lang="en-IN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2060848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</a:t>
            </a:r>
          </a:p>
          <a:p>
            <a:r>
              <a:rPr lang="en-US" dirty="0">
                <a:latin typeface="Calibri" pitchFamily="34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7664" y="249289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</a:t>
            </a:r>
          </a:p>
          <a:p>
            <a:r>
              <a:rPr lang="en-US" dirty="0">
                <a:latin typeface="Calibri" pitchFamily="34" charset="0"/>
              </a:rPr>
              <a:t>=</a:t>
            </a:r>
            <a:endParaRPr lang="en-IN" dirty="0">
              <a:latin typeface="Calibri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25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90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9639" y="241484"/>
            <a:ext cx="3371056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TEXT  FUNCTIONS</a:t>
            </a:r>
            <a:endParaRPr lang="en-I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60851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20072" y="1052736"/>
            <a:ext cx="36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u="sng" dirty="0"/>
              <a:t>SYNTAX OF FUNCTIONS</a:t>
            </a:r>
          </a:p>
          <a:p>
            <a:pPr marL="342900" indent="-342900" algn="ctr">
              <a:buFont typeface="+mj-lt"/>
              <a:buAutoNum type="arabicPeriod"/>
            </a:pPr>
            <a:endParaRPr lang="en-US" sz="1600" dirty="0"/>
          </a:p>
          <a:p>
            <a:pPr marL="457200" indent="-457200"/>
            <a:r>
              <a:rPr lang="en-US" b="1" dirty="0"/>
              <a:t>1.     LOWER FUNCTION</a:t>
            </a:r>
          </a:p>
          <a:p>
            <a:pPr marL="342900" indent="-342900"/>
            <a:r>
              <a:rPr lang="en-US" sz="1600" dirty="0"/>
              <a:t>             =LOWER(TEXT)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457200" indent="-457200"/>
            <a:r>
              <a:rPr lang="en-US" b="1" dirty="0"/>
              <a:t>2.      UPPER FUNCTION</a:t>
            </a:r>
          </a:p>
          <a:p>
            <a:pPr marL="342900" indent="-342900"/>
            <a:r>
              <a:rPr lang="en-US" sz="1600" dirty="0"/>
              <a:t>              =UPPER(TEXT)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457200" indent="-457200"/>
            <a:r>
              <a:rPr lang="en-US" b="1" dirty="0"/>
              <a:t>3.    PROPER FUNCTION</a:t>
            </a:r>
          </a:p>
          <a:p>
            <a:pPr marL="342900" indent="-342900"/>
            <a:r>
              <a:rPr lang="en-US" sz="1600" dirty="0"/>
              <a:t>            =PROPER(TEXT)</a:t>
            </a:r>
            <a:endParaRPr lang="en-IN" sz="1600" dirty="0"/>
          </a:p>
        </p:txBody>
      </p:sp>
      <p:sp>
        <p:nvSpPr>
          <p:cNvPr id="7" name="Rectangle 6"/>
          <p:cNvSpPr/>
          <p:nvPr/>
        </p:nvSpPr>
        <p:spPr>
          <a:xfrm>
            <a:off x="323528" y="4869160"/>
            <a:ext cx="2160240" cy="16561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 CONVERT TEXT FROM CAPITAL TO SMALL.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2160" y="4869160"/>
            <a:ext cx="2304256" cy="15841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 CAPITALISED EACH WORD OF TEXT.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1840" y="4869160"/>
            <a:ext cx="2304256" cy="15841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 CONVERT TEXT FROM SMALL TO CAPITAL.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43711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      1.                                   2.                                  3.</a:t>
            </a:r>
            <a:endParaRPr lang="en-IN" sz="2000" b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26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84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51937"/>
            <a:ext cx="5112568" cy="58477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    TEXT  FUNCTIONS</a:t>
            </a:r>
            <a:endParaRPr lang="en-IN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796203" cy="297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213285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=LEFT(A</a:t>
            </a:r>
            <a:r>
              <a:rPr lang="en-US" sz="1400" baseline="-25000" dirty="0">
                <a:latin typeface="Calibri" pitchFamily="34" charset="0"/>
              </a:rPr>
              <a:t>n</a:t>
            </a:r>
            <a:r>
              <a:rPr lang="en-US" sz="1400" dirty="0">
                <a:latin typeface="Calibri" pitchFamily="34" charset="0"/>
              </a:rPr>
              <a:t> ,3)</a:t>
            </a:r>
            <a:endParaRPr lang="en-IN" sz="1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213285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=RIGHT(A</a:t>
            </a:r>
            <a:r>
              <a:rPr lang="en-US" sz="1400" baseline="-25000" dirty="0">
                <a:latin typeface="Calibri" pitchFamily="34" charset="0"/>
              </a:rPr>
              <a:t>n </a:t>
            </a:r>
            <a:r>
              <a:rPr lang="en-US" sz="1400" dirty="0">
                <a:latin typeface="Calibri" pitchFamily="34" charset="0"/>
              </a:rPr>
              <a:t>,3)</a:t>
            </a:r>
            <a:endParaRPr lang="en-IN" sz="14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213285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=MID(A</a:t>
            </a:r>
            <a:r>
              <a:rPr lang="en-US" sz="1400" baseline="-25000" dirty="0">
                <a:latin typeface="Calibri" pitchFamily="34" charset="0"/>
              </a:rPr>
              <a:t>n</a:t>
            </a:r>
            <a:r>
              <a:rPr lang="en-US" sz="1400" dirty="0">
                <a:latin typeface="Calibri" pitchFamily="34" charset="0"/>
              </a:rPr>
              <a:t> ,2,3)</a:t>
            </a:r>
            <a:endParaRPr lang="en-IN" sz="1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196752"/>
            <a:ext cx="37799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u="sng" dirty="0"/>
              <a:t>SYNTAX OF FUNCTIONS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    LEFT FUNCTION</a:t>
            </a:r>
            <a:r>
              <a:rPr lang="en-US" sz="1600" dirty="0"/>
              <a:t>  =LEFT(TEXT,NUM_CHARS)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   RIGHT FUNCTION        </a:t>
            </a:r>
            <a:r>
              <a:rPr lang="en-US" sz="1600" dirty="0"/>
              <a:t> =RIGHT(TEXT,NUM_CHARS)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       MID FUNCTION</a:t>
            </a:r>
            <a:r>
              <a:rPr lang="en-US" sz="1600" dirty="0"/>
              <a:t> </a:t>
            </a:r>
          </a:p>
          <a:p>
            <a:pPr marL="457200" indent="-457200"/>
            <a:r>
              <a:rPr lang="en-US" sz="1600" dirty="0"/>
              <a:t> =MID(TEXT,STARTNUM,NUM_CHAR)</a:t>
            </a:r>
            <a:endParaRPr lang="en-IN" sz="1600" dirty="0"/>
          </a:p>
        </p:txBody>
      </p:sp>
      <p:sp>
        <p:nvSpPr>
          <p:cNvPr id="11" name="Rectangle 10"/>
          <p:cNvSpPr/>
          <p:nvPr/>
        </p:nvSpPr>
        <p:spPr>
          <a:xfrm>
            <a:off x="323528" y="5013176"/>
            <a:ext cx="2232248" cy="15841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RETURN SPECIFIED NO. OF CHARACTER FROM START OF TEXT.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3848" y="5013176"/>
            <a:ext cx="2232248" cy="15841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RETURN SPECIFIED NO. OF CHRACTER FROM END OF TEXT.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5013176"/>
            <a:ext cx="2304256" cy="15841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RETURN CHARACTER FROM MIDDLE OF TEXT,GIVEN A STARTING POSITION.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458112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      1.                                   2.                                  3.</a:t>
            </a:r>
            <a:endParaRPr lang="en-IN" sz="2000" b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27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783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28</a:t>
            </a:fld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251937"/>
            <a:ext cx="4824536" cy="58477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   OTHER FUNCTIONS</a:t>
            </a:r>
            <a:endParaRPr lang="en-IN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2626902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55576" y="21328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568" y="393305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5896" y="2204864"/>
            <a:ext cx="5400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NOW </a:t>
            </a:r>
            <a:r>
              <a:rPr lang="en-US" sz="1600" dirty="0"/>
              <a:t>     RETURNS CURRENT DATE AND TIME.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000" b="1" dirty="0"/>
              <a:t> TODAY  </a:t>
            </a:r>
            <a:r>
              <a:rPr lang="en-US" sz="1600" dirty="0"/>
              <a:t>RETURNS CURRENT DATE ONLY.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000" b="1" dirty="0"/>
              <a:t> MOD </a:t>
            </a:r>
            <a:r>
              <a:rPr lang="en-US" sz="1600" dirty="0"/>
              <a:t>     RETURNS THE REMAINDER AFTER A NO.</a:t>
            </a:r>
          </a:p>
          <a:p>
            <a:r>
              <a:rPr lang="en-US" sz="1600" dirty="0"/>
              <a:t>                         IS DIVIDED BY A DIVISOR.</a:t>
            </a:r>
          </a:p>
          <a:p>
            <a:endParaRPr lang="en-US" sz="1600" dirty="0"/>
          </a:p>
          <a:p>
            <a:r>
              <a:rPr lang="en-US" sz="2000" b="1" dirty="0"/>
              <a:t> LEN    </a:t>
            </a:r>
            <a:r>
              <a:rPr lang="en-US" sz="1600" dirty="0"/>
              <a:t>  RETURNS THE NO. OF CHARACTERS IN A</a:t>
            </a:r>
          </a:p>
          <a:p>
            <a:r>
              <a:rPr lang="en-US" sz="1600" dirty="0"/>
              <a:t>                                TEXT STRING.</a:t>
            </a:r>
          </a:p>
          <a:p>
            <a:endParaRPr lang="en-US" sz="1600" dirty="0"/>
          </a:p>
          <a:p>
            <a:r>
              <a:rPr lang="en-US" sz="2000" b="1" dirty="0"/>
              <a:t> SUM    </a:t>
            </a:r>
            <a:r>
              <a:rPr lang="en-US" sz="1600" dirty="0"/>
              <a:t>  ADD ALL THE NUMBERS.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1920" y="112474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USES OF FUNCTIONS</a:t>
            </a:r>
            <a:endParaRPr lang="en-IN" sz="2800" b="1" u="sng" dirty="0"/>
          </a:p>
        </p:txBody>
      </p:sp>
      <p:sp>
        <p:nvSpPr>
          <p:cNvPr id="18" name="Right Arrow 17"/>
          <p:cNvSpPr/>
          <p:nvPr/>
        </p:nvSpPr>
        <p:spPr>
          <a:xfrm>
            <a:off x="3131840" y="2204864"/>
            <a:ext cx="504056" cy="216024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755576" y="30689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6" y="47971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3568" y="57332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131840" y="5805264"/>
            <a:ext cx="504056" cy="216024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Right Arrow 22"/>
          <p:cNvSpPr/>
          <p:nvPr/>
        </p:nvSpPr>
        <p:spPr>
          <a:xfrm>
            <a:off x="3131840" y="4941168"/>
            <a:ext cx="504056" cy="216024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Right Arrow 23"/>
          <p:cNvSpPr/>
          <p:nvPr/>
        </p:nvSpPr>
        <p:spPr>
          <a:xfrm>
            <a:off x="3131840" y="4005064"/>
            <a:ext cx="504056" cy="216024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ight Arrow 24"/>
          <p:cNvSpPr/>
          <p:nvPr/>
        </p:nvSpPr>
        <p:spPr>
          <a:xfrm>
            <a:off x="3131840" y="3068960"/>
            <a:ext cx="504056" cy="216024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0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29</a:t>
            </a:fld>
            <a:endParaRPr lang="en-I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2736304" cy="175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25144"/>
            <a:ext cx="2758054" cy="1759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3968" y="1371600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SHOW ARROW THAT INDICATE WHAT CELLS AFFECT THE VALUE OF THE CURRENTLY SELECTED CELL.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 THIS EXAMPLE CELLS </a:t>
            </a:r>
            <a:r>
              <a:rPr lang="en-US" b="1" dirty="0"/>
              <a:t>A1</a:t>
            </a:r>
            <a:r>
              <a:rPr lang="en-US" dirty="0"/>
              <a:t> &amp; </a:t>
            </a:r>
            <a:r>
              <a:rPr lang="en-US" b="1" dirty="0"/>
              <a:t>A3 </a:t>
            </a:r>
            <a:r>
              <a:rPr lang="en-US" dirty="0"/>
              <a:t>AFFECT THE VALUE OF CELL </a:t>
            </a:r>
            <a:r>
              <a:rPr lang="en-US" b="1" dirty="0"/>
              <a:t>C2</a:t>
            </a:r>
            <a:r>
              <a:rPr lang="en-US" dirty="0"/>
              <a:t> &amp; CELLS </a:t>
            </a:r>
            <a:r>
              <a:rPr lang="en-US" b="1" dirty="0"/>
              <a:t>A1</a:t>
            </a:r>
            <a:r>
              <a:rPr lang="en-US" dirty="0"/>
              <a:t> &amp; </a:t>
            </a:r>
            <a:r>
              <a:rPr lang="en-US" b="1" dirty="0"/>
              <a:t>A4</a:t>
            </a:r>
            <a:r>
              <a:rPr lang="en-US" dirty="0"/>
              <a:t> AFFECT THE VALUE OF CELL </a:t>
            </a:r>
            <a:r>
              <a:rPr lang="en-US" b="1" dirty="0"/>
              <a:t>C6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4005064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SHOW ARROW THAT INDICATE WHAT CELLS ARE AFFECTED BY THE VALUE OF THE CURRENTLY  SELECTED CELL.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 THIS EXAMPLE CELL </a:t>
            </a:r>
            <a:r>
              <a:rPr lang="en-US" b="1" dirty="0"/>
              <a:t>C2</a:t>
            </a:r>
            <a:r>
              <a:rPr lang="en-US" dirty="0"/>
              <a:t> &amp; </a:t>
            </a:r>
            <a:r>
              <a:rPr lang="en-US" b="1" dirty="0"/>
              <a:t>C6</a:t>
            </a:r>
            <a:r>
              <a:rPr lang="en-US" dirty="0"/>
              <a:t> ARE AFFECTED BY THE VALUE OF CELL </a:t>
            </a:r>
            <a:r>
              <a:rPr lang="en-US" b="1" dirty="0"/>
              <a:t>A2</a:t>
            </a:r>
            <a:r>
              <a:rPr lang="en-US" dirty="0"/>
              <a:t>      &amp; CELL </a:t>
            </a:r>
            <a:r>
              <a:rPr lang="en-US" b="1" dirty="0"/>
              <a:t>C6</a:t>
            </a:r>
            <a:r>
              <a:rPr lang="en-US" dirty="0"/>
              <a:t> IS ALSO AFFECTED BY THE CELL </a:t>
            </a:r>
            <a:r>
              <a:rPr lang="en-US" b="1" dirty="0"/>
              <a:t>A4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105273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TRACE PRECEDENTS</a:t>
            </a:r>
            <a:endParaRPr lang="en-IN" sz="24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396224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TRACE DEPENDENTS</a:t>
            </a:r>
            <a:endParaRPr lang="en-IN" sz="2400" b="1" u="sng" dirty="0"/>
          </a:p>
        </p:txBody>
      </p:sp>
      <p:sp>
        <p:nvSpPr>
          <p:cNvPr id="13" name="Right Arrow 12"/>
          <p:cNvSpPr/>
          <p:nvPr/>
        </p:nvSpPr>
        <p:spPr>
          <a:xfrm>
            <a:off x="3563888" y="2636912"/>
            <a:ext cx="648072" cy="288032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ight Arrow 13"/>
          <p:cNvSpPr/>
          <p:nvPr/>
        </p:nvSpPr>
        <p:spPr>
          <a:xfrm>
            <a:off x="3563888" y="5517232"/>
            <a:ext cx="576064" cy="288032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251937"/>
            <a:ext cx="5112568" cy="58477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  FUNCTION AUDITING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38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533400"/>
            <a:ext cx="4824536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sz="2400" dirty="0"/>
              <a:t> INTRODUCTION TO MS-EXCEL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556795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400" dirty="0"/>
              <a:t>Excel is a computer program used to create electronic spreadsheets.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sz="2400" dirty="0"/>
          </a:p>
          <a:p>
            <a:pPr marL="514350" indent="-514350">
              <a:buFont typeface="Wingdings" pitchFamily="2" charset="2"/>
              <a:buChar char="q"/>
            </a:pPr>
            <a:r>
              <a:rPr lang="en-US" sz="2400" dirty="0"/>
              <a:t>Within excel user can organize data ,create chart and perform calculations.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sz="2400" dirty="0"/>
          </a:p>
          <a:p>
            <a:pPr marL="514350" indent="-514350">
              <a:buFont typeface="Wingdings" pitchFamily="2" charset="2"/>
              <a:buChar char="q"/>
            </a:pPr>
            <a:r>
              <a:rPr lang="en-US" sz="2400" dirty="0"/>
              <a:t>Excel is a convenient program because it allow user to create large spreadsheets, reference information, and it allows for better storage of information.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sz="2400" dirty="0"/>
          </a:p>
          <a:p>
            <a:pPr marL="514350" indent="-514350">
              <a:buFont typeface="Wingdings" pitchFamily="2" charset="2"/>
              <a:buChar char="q"/>
            </a:pPr>
            <a:r>
              <a:rPr lang="en-US" sz="2400" dirty="0"/>
              <a:t>Excels operates like other Microsoft(MS) office programs and has many of the same functions and shortcuts of other MS programs.</a:t>
            </a:r>
            <a:endParaRPr lang="en-IN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97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88641"/>
            <a:ext cx="3773016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   SHORTCUT  KEYS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59046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2800" b="1" dirty="0"/>
              <a:t>           </a:t>
            </a:r>
            <a:r>
              <a:rPr lang="en-US" sz="2800" b="1" u="sng" dirty="0"/>
              <a:t>PARTICULARS</a:t>
            </a:r>
            <a:r>
              <a:rPr lang="en-US" sz="2800" b="1" dirty="0"/>
              <a:t>                     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2000" dirty="0"/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 EDIT THE ACTIVE CELL                         </a:t>
            </a:r>
            <a:endParaRPr lang="en-US" sz="2000" baseline="-25000" dirty="0"/>
          </a:p>
          <a:p>
            <a:pPr marL="514350" indent="-514350">
              <a:buFont typeface="Wingdings" pitchFamily="2" charset="2"/>
              <a:buChar char="q"/>
            </a:pPr>
            <a:r>
              <a:rPr lang="en-US" sz="2000" baseline="-25000" dirty="0"/>
              <a:t>       </a:t>
            </a:r>
            <a:r>
              <a:rPr lang="en-US" sz="2000" dirty="0"/>
              <a:t> CREATE A CHART                                 </a:t>
            </a:r>
            <a:endParaRPr lang="en-US" sz="2000" baseline="-25000" dirty="0"/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 INSERT CELL COMMENT                       </a:t>
            </a:r>
            <a:endParaRPr lang="en-US" sz="2000" baseline="-25000" dirty="0"/>
          </a:p>
          <a:p>
            <a:pPr marL="514350" indent="-514350">
              <a:buFont typeface="Wingdings" pitchFamily="2" charset="2"/>
              <a:buChar char="q"/>
            </a:pPr>
            <a:r>
              <a:rPr lang="en-US" sz="2000" baseline="-25000" dirty="0"/>
              <a:t>       </a:t>
            </a:r>
            <a:r>
              <a:rPr lang="en-US" sz="2000" dirty="0"/>
              <a:t> FUNCTION DIALOGUE BOX                   </a:t>
            </a:r>
            <a:endParaRPr lang="en-US" sz="2000" baseline="-25000" dirty="0"/>
          </a:p>
          <a:p>
            <a:pPr marL="514350" indent="-514350">
              <a:buFont typeface="Wingdings" pitchFamily="2" charset="2"/>
              <a:buChar char="q"/>
            </a:pPr>
            <a:r>
              <a:rPr lang="en-US" sz="2000" baseline="-25000" dirty="0"/>
              <a:t>       </a:t>
            </a:r>
            <a:r>
              <a:rPr lang="en-US" sz="2000" dirty="0"/>
              <a:t> INSERT A NEW WORKSHEET                  </a:t>
            </a:r>
            <a:endParaRPr lang="en-US" sz="2000" baseline="-25000" dirty="0"/>
          </a:p>
          <a:p>
            <a:pPr marL="514350" indent="-514350">
              <a:buFont typeface="Wingdings" pitchFamily="2" charset="2"/>
              <a:buChar char="q"/>
            </a:pPr>
            <a:r>
              <a:rPr lang="en-US" sz="2000" baseline="-25000" dirty="0"/>
              <a:t> </a:t>
            </a:r>
            <a:r>
              <a:rPr lang="en-US" sz="2000" dirty="0"/>
              <a:t>    NAME MANAGER DIALOGUE BOX           </a:t>
            </a:r>
            <a:endParaRPr lang="en-US" sz="2000" baseline="-25000" dirty="0"/>
          </a:p>
          <a:p>
            <a:pPr marL="514350" indent="-514350">
              <a:buFont typeface="Wingdings" pitchFamily="2" charset="2"/>
              <a:buChar char="q"/>
            </a:pPr>
            <a:r>
              <a:rPr lang="en-US" sz="2000" baseline="-25000" dirty="0"/>
              <a:t> </a:t>
            </a:r>
            <a:r>
              <a:rPr lang="en-US" sz="2000" dirty="0"/>
              <a:t>    VISUAL BASIC EDITOR                          </a:t>
            </a:r>
            <a:endParaRPr lang="en-US" sz="2000" baseline="-25000" dirty="0"/>
          </a:p>
          <a:p>
            <a:pPr marL="514350" indent="-514350">
              <a:buFont typeface="Wingdings" pitchFamily="2" charset="2"/>
              <a:buChar char="q"/>
            </a:pPr>
            <a:r>
              <a:rPr lang="en-US" sz="2000" baseline="-25000" dirty="0"/>
              <a:t> </a:t>
            </a:r>
            <a:r>
              <a:rPr lang="en-US" sz="2000" dirty="0"/>
              <a:t>    MACRO DIALOGUE BOX                       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HIDE THE SELECTED COLUMNS           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UNHIDE THE COLUMNS                      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HIDE THE SELECTED ROWS                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UNHIDE THE ROWS                           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SELECT ALL CELLS WITH COMMENT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2200" y="908720"/>
            <a:ext cx="254172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KEYS</a:t>
            </a:r>
          </a:p>
          <a:p>
            <a:endParaRPr lang="en-US" sz="2000" b="1" u="sng" dirty="0"/>
          </a:p>
          <a:p>
            <a:r>
              <a:rPr lang="en-US" sz="2000" dirty="0"/>
              <a:t>F</a:t>
            </a:r>
            <a:r>
              <a:rPr lang="en-US" sz="2000" baseline="-25000" dirty="0"/>
              <a:t>2   </a:t>
            </a:r>
            <a:r>
              <a:rPr lang="en-US" sz="2000" dirty="0"/>
              <a:t> </a:t>
            </a:r>
          </a:p>
          <a:p>
            <a:r>
              <a:rPr lang="en-US" sz="2000" dirty="0"/>
              <a:t>F</a:t>
            </a:r>
            <a:r>
              <a:rPr lang="en-US" sz="2000" baseline="-25000" dirty="0"/>
              <a:t>11</a:t>
            </a:r>
            <a:r>
              <a:rPr lang="en-US" sz="2000" dirty="0"/>
              <a:t>  </a:t>
            </a:r>
          </a:p>
          <a:p>
            <a:r>
              <a:rPr lang="en-US" sz="2000" dirty="0"/>
              <a:t>SHIFT + F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</a:p>
          <a:p>
            <a:r>
              <a:rPr lang="en-US" sz="2000" dirty="0"/>
              <a:t>SHIFT + F</a:t>
            </a:r>
            <a:r>
              <a:rPr lang="en-US" sz="2000" baseline="-25000" dirty="0"/>
              <a:t>3 </a:t>
            </a:r>
            <a:r>
              <a:rPr lang="en-US" sz="2000" dirty="0"/>
              <a:t>        </a:t>
            </a:r>
          </a:p>
          <a:p>
            <a:r>
              <a:rPr lang="en-US" sz="2000" dirty="0"/>
              <a:t>SHIFT + F</a:t>
            </a:r>
            <a:r>
              <a:rPr lang="en-US" sz="2000" baseline="-25000" dirty="0"/>
              <a:t>11</a:t>
            </a:r>
            <a:r>
              <a:rPr lang="en-US" sz="2000" dirty="0"/>
              <a:t> </a:t>
            </a:r>
          </a:p>
          <a:p>
            <a:r>
              <a:rPr lang="en-US" sz="2000" dirty="0"/>
              <a:t>CTRL + F</a:t>
            </a:r>
            <a:r>
              <a:rPr lang="en-US" sz="2000" baseline="-25000" dirty="0"/>
              <a:t>3 </a:t>
            </a:r>
            <a:r>
              <a:rPr lang="en-US" sz="2000" dirty="0"/>
              <a:t>     </a:t>
            </a:r>
          </a:p>
          <a:p>
            <a:r>
              <a:rPr lang="en-US" sz="2000" dirty="0"/>
              <a:t>ALT + F</a:t>
            </a:r>
            <a:r>
              <a:rPr lang="en-US" sz="2000" baseline="-25000" dirty="0"/>
              <a:t>11</a:t>
            </a:r>
            <a:r>
              <a:rPr lang="en-US" sz="2000" dirty="0"/>
              <a:t>  </a:t>
            </a:r>
            <a:r>
              <a:rPr lang="en-US" sz="2000" baseline="-25000" dirty="0"/>
              <a:t>  </a:t>
            </a:r>
            <a:r>
              <a:rPr lang="en-US" sz="2000" dirty="0"/>
              <a:t>        </a:t>
            </a:r>
          </a:p>
          <a:p>
            <a:r>
              <a:rPr lang="en-US" sz="2000" dirty="0"/>
              <a:t>ALT + F</a:t>
            </a:r>
            <a:r>
              <a:rPr lang="en-US" sz="2000" baseline="-25000" dirty="0"/>
              <a:t>8</a:t>
            </a:r>
            <a:r>
              <a:rPr lang="en-US" sz="2000" dirty="0"/>
              <a:t>     </a:t>
            </a:r>
          </a:p>
          <a:p>
            <a:r>
              <a:rPr lang="en-US" sz="2000" dirty="0"/>
              <a:t>CTRL + 0</a:t>
            </a:r>
          </a:p>
          <a:p>
            <a:r>
              <a:rPr lang="en-US" sz="2000" dirty="0"/>
              <a:t>CTRL + SHIFT + 0</a:t>
            </a:r>
          </a:p>
          <a:p>
            <a:r>
              <a:rPr lang="en-US" sz="2000" dirty="0"/>
              <a:t>CTRL + 9</a:t>
            </a:r>
          </a:p>
          <a:p>
            <a:r>
              <a:rPr lang="en-US" sz="2000" dirty="0"/>
              <a:t>CTRL + SHIFT + 9</a:t>
            </a:r>
          </a:p>
          <a:p>
            <a:r>
              <a:rPr lang="en-US" sz="2000" dirty="0"/>
              <a:t>CTRL + SHIFT + O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30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08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88641"/>
            <a:ext cx="3475112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SHORTCUT  KEYS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59046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2800" b="1" dirty="0"/>
              <a:t>         </a:t>
            </a:r>
            <a:r>
              <a:rPr lang="en-US" sz="2800" b="1" u="sng" dirty="0"/>
              <a:t>PARTICULARS</a:t>
            </a:r>
            <a:r>
              <a:rPr lang="en-US" sz="2800" b="1" dirty="0"/>
              <a:t>                     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2000" dirty="0"/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 DOWN FILL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 RIGHT FILL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 ENTER SUM FUNCTION IN CELL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 EURO SYMBOL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 CENT SYMBOL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 POUND SYMBOL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 YEN SYMBOL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 ENTER NEW LINE IN ACTIVE CELL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 CURRENT DATE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 CURRENT TIME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 SHOW FORMULA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 SELECT ENTIRE COLUMN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 SELECT ENTIRE ROW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8184" y="908720"/>
            <a:ext cx="2771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KEYS</a:t>
            </a:r>
          </a:p>
          <a:p>
            <a:endParaRPr lang="en-US" sz="2000" b="1" u="sng" dirty="0"/>
          </a:p>
          <a:p>
            <a:r>
              <a:rPr lang="en-US" sz="2000" dirty="0"/>
              <a:t>CTRL + D</a:t>
            </a:r>
          </a:p>
          <a:p>
            <a:r>
              <a:rPr lang="en-US" sz="2000" dirty="0"/>
              <a:t>CTRL + R</a:t>
            </a:r>
          </a:p>
          <a:p>
            <a:r>
              <a:rPr lang="en-US" sz="2000" dirty="0"/>
              <a:t>ALT + =</a:t>
            </a:r>
          </a:p>
          <a:p>
            <a:r>
              <a:rPr lang="en-US" sz="2000" dirty="0"/>
              <a:t>ALT + 0128</a:t>
            </a:r>
          </a:p>
          <a:p>
            <a:r>
              <a:rPr lang="en-US" sz="2000" dirty="0"/>
              <a:t>ALT + 0162</a:t>
            </a:r>
          </a:p>
          <a:p>
            <a:r>
              <a:rPr lang="en-US" sz="2000" dirty="0"/>
              <a:t>ALT + 0163</a:t>
            </a:r>
          </a:p>
          <a:p>
            <a:r>
              <a:rPr lang="en-US" sz="2000" dirty="0"/>
              <a:t>ALT + 0165</a:t>
            </a:r>
          </a:p>
          <a:p>
            <a:r>
              <a:rPr lang="en-US" sz="2000" dirty="0"/>
              <a:t>ALT + ENTER</a:t>
            </a:r>
          </a:p>
          <a:p>
            <a:r>
              <a:rPr lang="en-US" sz="2000" dirty="0"/>
              <a:t>CTRL + ;</a:t>
            </a:r>
          </a:p>
          <a:p>
            <a:r>
              <a:rPr lang="en-US" sz="2000" dirty="0"/>
              <a:t>CTRL + SHIFT + ;</a:t>
            </a:r>
          </a:p>
          <a:p>
            <a:r>
              <a:rPr lang="en-US" sz="2000" dirty="0"/>
              <a:t>CTRL + `</a:t>
            </a:r>
          </a:p>
          <a:p>
            <a:r>
              <a:rPr lang="en-US" sz="2000" dirty="0"/>
              <a:t>CTRL + SPACEBAR</a:t>
            </a:r>
          </a:p>
          <a:p>
            <a:r>
              <a:rPr lang="en-US" sz="2000" dirty="0"/>
              <a:t>SHIFT + SPACEBAR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31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03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304800"/>
            <a:ext cx="3398912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SHORTCUT  KEYS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75814"/>
            <a:ext cx="59046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2800" b="1" dirty="0"/>
              <a:t>           </a:t>
            </a:r>
            <a:r>
              <a:rPr lang="en-US" sz="2800" b="1" u="sng" dirty="0"/>
              <a:t>PARTICULARS</a:t>
            </a:r>
            <a:r>
              <a:rPr lang="en-US" sz="2800" b="1" dirty="0"/>
              <a:t>                     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2000" dirty="0"/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APPLIES NUMBER FORMAT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APPLIES CURRENCY FORMAT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APPLIES PERCENTAGE FORMAT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APPLIES EXPONENTIAL FORMAT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APPLIES GENERAL NO. FORMAT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APPLIES TIME FORMAT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APPLIES DATE FORMAT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APPLIES OUTLINE BORDER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000" dirty="0"/>
              <a:t>     REMOVE OUTLINE BORDER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8184" y="1275814"/>
            <a:ext cx="2771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KEYS</a:t>
            </a:r>
          </a:p>
          <a:p>
            <a:endParaRPr lang="en-US" sz="2000" b="1" u="sng" dirty="0"/>
          </a:p>
          <a:p>
            <a:r>
              <a:rPr lang="en-US" sz="2000" dirty="0"/>
              <a:t>CTRL + SHIFT + !</a:t>
            </a:r>
          </a:p>
          <a:p>
            <a:r>
              <a:rPr lang="en-US" sz="2000" dirty="0"/>
              <a:t>CTRL + SHIFT + $</a:t>
            </a:r>
          </a:p>
          <a:p>
            <a:r>
              <a:rPr lang="en-US" sz="2000" dirty="0"/>
              <a:t>CTRL + SHIFT + %</a:t>
            </a:r>
          </a:p>
          <a:p>
            <a:r>
              <a:rPr lang="en-US" sz="2000" dirty="0"/>
              <a:t>CTRL + SHIFT + ^</a:t>
            </a:r>
          </a:p>
          <a:p>
            <a:r>
              <a:rPr lang="en-US" sz="2000" dirty="0"/>
              <a:t>CTRL + SHIFT + ~</a:t>
            </a:r>
          </a:p>
          <a:p>
            <a:r>
              <a:rPr lang="en-US" sz="2000" dirty="0"/>
              <a:t>CTRL + SHIFT + @</a:t>
            </a:r>
          </a:p>
          <a:p>
            <a:r>
              <a:rPr lang="en-US" sz="2000" dirty="0"/>
              <a:t>CTRL + SHIFT + #</a:t>
            </a:r>
          </a:p>
          <a:p>
            <a:r>
              <a:rPr lang="en-US" sz="2000" dirty="0"/>
              <a:t>CTRL + SHIFT + &amp;</a:t>
            </a:r>
          </a:p>
          <a:p>
            <a:r>
              <a:rPr lang="en-US" sz="2000" dirty="0"/>
              <a:t>CTRL + SHIFT + _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32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80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5DEFE3-B87F-425B-A2E2-51ED0838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2721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169840-7B94-4009-83D8-C3579A23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7813"/>
            <a:ext cx="8077200" cy="48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/>
              <a:t>Overview of Excel Window 2010v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="" xmlns:a16="http://schemas.microsoft.com/office/drawing/2014/main" id="{FD16C1FD-D815-4B80-9FCE-9FE144719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9"/>
          <a:stretch>
            <a:fillRect/>
          </a:stretch>
        </p:blipFill>
        <p:spPr bwMode="auto">
          <a:xfrm>
            <a:off x="1828800" y="1447800"/>
            <a:ext cx="701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A896E2-B150-4110-AC2D-6E4F2BED841F}"/>
              </a:ext>
            </a:extLst>
          </p:cNvPr>
          <p:cNvSpPr/>
          <p:nvPr/>
        </p:nvSpPr>
        <p:spPr>
          <a:xfrm>
            <a:off x="3048000" y="990600"/>
            <a:ext cx="1295400" cy="381000"/>
          </a:xfrm>
          <a:prstGeom prst="rect">
            <a:avLst/>
          </a:prstGeom>
          <a:solidFill>
            <a:srgbClr val="99CCFF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Quick Access Toolbar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983541D9-1C3E-4E61-967F-0048221632BC}"/>
              </a:ext>
            </a:extLst>
          </p:cNvPr>
          <p:cNvCxnSpPr/>
          <p:nvPr/>
        </p:nvCxnSpPr>
        <p:spPr>
          <a:xfrm rot="10800000" flipV="1">
            <a:off x="2514600" y="1295400"/>
            <a:ext cx="533400" cy="152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9A11D27-E241-4F68-8CE3-882D102877F5}"/>
              </a:ext>
            </a:extLst>
          </p:cNvPr>
          <p:cNvSpPr/>
          <p:nvPr/>
        </p:nvSpPr>
        <p:spPr>
          <a:xfrm>
            <a:off x="6629400" y="914400"/>
            <a:ext cx="762000" cy="228600"/>
          </a:xfrm>
          <a:prstGeom prst="rect">
            <a:avLst/>
          </a:prstGeom>
          <a:solidFill>
            <a:srgbClr val="99CC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Title Bar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7DE643D-6C42-463F-9E93-310405480857}"/>
              </a:ext>
            </a:extLst>
          </p:cNvPr>
          <p:cNvSpPr/>
          <p:nvPr/>
        </p:nvSpPr>
        <p:spPr>
          <a:xfrm>
            <a:off x="914400" y="1981200"/>
            <a:ext cx="762000" cy="228600"/>
          </a:xfrm>
          <a:prstGeom prst="rect">
            <a:avLst/>
          </a:prstGeom>
          <a:solidFill>
            <a:srgbClr val="99CC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Ribbon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B44CC1A-A427-47AE-A9AF-1A4036044033}"/>
              </a:ext>
            </a:extLst>
          </p:cNvPr>
          <p:cNvSpPr/>
          <p:nvPr/>
        </p:nvSpPr>
        <p:spPr>
          <a:xfrm>
            <a:off x="304800" y="2286000"/>
            <a:ext cx="1066800" cy="609600"/>
          </a:xfrm>
          <a:prstGeom prst="rect">
            <a:avLst/>
          </a:prstGeom>
          <a:solidFill>
            <a:srgbClr val="99CC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Name Box w/active cell reference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73E10F1-D8C2-4126-8403-108B365150DF}"/>
              </a:ext>
            </a:extLst>
          </p:cNvPr>
          <p:cNvSpPr/>
          <p:nvPr/>
        </p:nvSpPr>
        <p:spPr>
          <a:xfrm>
            <a:off x="7239000" y="4114800"/>
            <a:ext cx="914400" cy="381000"/>
          </a:xfrm>
          <a:prstGeom prst="rect">
            <a:avLst/>
          </a:prstGeom>
          <a:solidFill>
            <a:srgbClr val="99CC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Scroll Bars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E95148C-DEE3-4FAE-A41A-F8096B6DE28E}"/>
              </a:ext>
            </a:extLst>
          </p:cNvPr>
          <p:cNvSpPr/>
          <p:nvPr/>
        </p:nvSpPr>
        <p:spPr>
          <a:xfrm>
            <a:off x="762000" y="6248400"/>
            <a:ext cx="914400" cy="381000"/>
          </a:xfrm>
          <a:prstGeom prst="rect">
            <a:avLst/>
          </a:prstGeom>
          <a:solidFill>
            <a:srgbClr val="99CC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Mode</a:t>
            </a:r>
            <a:br>
              <a:rPr lang="en-US" sz="12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Indicator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36C47CA0-E79F-4819-AD58-EBAA723D4C86}"/>
              </a:ext>
            </a:extLst>
          </p:cNvPr>
          <p:cNvCxnSpPr/>
          <p:nvPr/>
        </p:nvCxnSpPr>
        <p:spPr>
          <a:xfrm>
            <a:off x="1524000" y="1600200"/>
            <a:ext cx="3810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97087D-AB92-4202-B528-8A3E749B2575}"/>
              </a:ext>
            </a:extLst>
          </p:cNvPr>
          <p:cNvSpPr/>
          <p:nvPr/>
        </p:nvSpPr>
        <p:spPr>
          <a:xfrm>
            <a:off x="838200" y="1371600"/>
            <a:ext cx="762000" cy="381000"/>
          </a:xfrm>
          <a:prstGeom prst="rect">
            <a:avLst/>
          </a:prstGeom>
          <a:solidFill>
            <a:srgbClr val="99CCFF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Office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Button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="" xmlns:a16="http://schemas.microsoft.com/office/drawing/2014/main" id="{F3556F42-0C07-4DD4-BD60-6E025F4B6045}"/>
              </a:ext>
            </a:extLst>
          </p:cNvPr>
          <p:cNvSpPr/>
          <p:nvPr/>
        </p:nvSpPr>
        <p:spPr>
          <a:xfrm>
            <a:off x="1676400" y="1828800"/>
            <a:ext cx="152400" cy="533400"/>
          </a:xfrm>
          <a:prstGeom prst="lef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2597D4A1-056B-4E5C-822E-0FC284FED1A0}"/>
              </a:ext>
            </a:extLst>
          </p:cNvPr>
          <p:cNvCxnSpPr/>
          <p:nvPr/>
        </p:nvCxnSpPr>
        <p:spPr>
          <a:xfrm>
            <a:off x="1371600" y="2514600"/>
            <a:ext cx="4572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3C0CC9BB-04A3-42C4-A289-D1ED495B7C8E}"/>
              </a:ext>
            </a:extLst>
          </p:cNvPr>
          <p:cNvCxnSpPr>
            <a:stCxn id="11" idx="2"/>
          </p:cNvCxnSpPr>
          <p:nvPr/>
        </p:nvCxnSpPr>
        <p:spPr>
          <a:xfrm rot="5400000">
            <a:off x="6819901" y="5372100"/>
            <a:ext cx="17526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70B7402E-8F0A-459B-90A1-0FE3EB6F5F12}"/>
              </a:ext>
            </a:extLst>
          </p:cNvPr>
          <p:cNvCxnSpPr>
            <a:stCxn id="8" idx="2"/>
          </p:cNvCxnSpPr>
          <p:nvPr/>
        </p:nvCxnSpPr>
        <p:spPr>
          <a:xfrm rot="5400000">
            <a:off x="6705600" y="1219200"/>
            <a:ext cx="381000" cy="2286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2D95BAD-6543-400D-88D3-A5753986037C}"/>
              </a:ext>
            </a:extLst>
          </p:cNvPr>
          <p:cNvSpPr/>
          <p:nvPr/>
        </p:nvSpPr>
        <p:spPr>
          <a:xfrm>
            <a:off x="2667000" y="2971800"/>
            <a:ext cx="1143000" cy="609600"/>
          </a:xfrm>
          <a:prstGeom prst="rect">
            <a:avLst/>
          </a:prstGeom>
          <a:solidFill>
            <a:srgbClr val="99CC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heavy border surrounds active cell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AE1791A1-F433-4266-9798-73C19421DABC}"/>
              </a:ext>
            </a:extLst>
          </p:cNvPr>
          <p:cNvCxnSpPr/>
          <p:nvPr/>
        </p:nvCxnSpPr>
        <p:spPr>
          <a:xfrm rot="10800000">
            <a:off x="2438400" y="2819400"/>
            <a:ext cx="228600" cy="152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A31BE60E-1D23-4D9C-9DA5-DFD5E4B767ED}"/>
              </a:ext>
            </a:extLst>
          </p:cNvPr>
          <p:cNvSpPr/>
          <p:nvPr/>
        </p:nvSpPr>
        <p:spPr>
          <a:xfrm>
            <a:off x="2209800" y="3810000"/>
            <a:ext cx="1524000" cy="762000"/>
          </a:xfrm>
          <a:prstGeom prst="rect">
            <a:avLst/>
          </a:prstGeom>
          <a:solidFill>
            <a:srgbClr val="99CC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highlighted row &amp; column headings indicate cell A1 is active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B940448A-69B3-4BBF-B61F-CDCE656EF2B8}"/>
              </a:ext>
            </a:extLst>
          </p:cNvPr>
          <p:cNvCxnSpPr/>
          <p:nvPr/>
        </p:nvCxnSpPr>
        <p:spPr>
          <a:xfrm rot="16200000" flipV="1">
            <a:off x="1752600" y="3124200"/>
            <a:ext cx="1143000" cy="2286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1BE1E810-DA2F-4FE8-99C4-99C792BB1029}"/>
              </a:ext>
            </a:extLst>
          </p:cNvPr>
          <p:cNvCxnSpPr/>
          <p:nvPr/>
        </p:nvCxnSpPr>
        <p:spPr>
          <a:xfrm rot="16200000" flipV="1">
            <a:off x="1676400" y="3048000"/>
            <a:ext cx="9906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9BE9C0A-0B4B-4C66-BF3B-5209D261ACDE}"/>
              </a:ext>
            </a:extLst>
          </p:cNvPr>
          <p:cNvSpPr/>
          <p:nvPr/>
        </p:nvSpPr>
        <p:spPr>
          <a:xfrm>
            <a:off x="2438400" y="5410200"/>
            <a:ext cx="914400" cy="381000"/>
          </a:xfrm>
          <a:prstGeom prst="rect">
            <a:avLst/>
          </a:prstGeom>
          <a:solidFill>
            <a:srgbClr val="99CC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Sheet Tabs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D549640E-0ED1-47B5-82FA-19A494801A59}"/>
              </a:ext>
            </a:extLst>
          </p:cNvPr>
          <p:cNvCxnSpPr/>
          <p:nvPr/>
        </p:nvCxnSpPr>
        <p:spPr>
          <a:xfrm rot="5400000">
            <a:off x="2286000" y="5943600"/>
            <a:ext cx="457200" cy="152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EA23876D-F852-4A92-8D5E-536C52FBE7EB}"/>
              </a:ext>
            </a:extLst>
          </p:cNvPr>
          <p:cNvCxnSpPr>
            <a:stCxn id="35" idx="2"/>
          </p:cNvCxnSpPr>
          <p:nvPr/>
        </p:nvCxnSpPr>
        <p:spPr>
          <a:xfrm rot="5400000">
            <a:off x="2667001" y="6019800"/>
            <a:ext cx="4572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0EBA1A57-7A79-4A2E-B3C5-7DAE7058A102}"/>
              </a:ext>
            </a:extLst>
          </p:cNvPr>
          <p:cNvCxnSpPr/>
          <p:nvPr/>
        </p:nvCxnSpPr>
        <p:spPr>
          <a:xfrm rot="16200000" flipH="1">
            <a:off x="3009900" y="5981700"/>
            <a:ext cx="457200" cy="76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65A24B5-8AA8-402A-AF9D-65F798CDC3BC}"/>
              </a:ext>
            </a:extLst>
          </p:cNvPr>
          <p:cNvSpPr/>
          <p:nvPr/>
        </p:nvSpPr>
        <p:spPr>
          <a:xfrm>
            <a:off x="5334000" y="2971800"/>
            <a:ext cx="1066800" cy="228600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Formula Bar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FAB6AF79-A09F-407F-874F-4A3E4A7CF493}"/>
              </a:ext>
            </a:extLst>
          </p:cNvPr>
          <p:cNvCxnSpPr>
            <a:stCxn id="31" idx="0"/>
          </p:cNvCxnSpPr>
          <p:nvPr/>
        </p:nvCxnSpPr>
        <p:spPr>
          <a:xfrm rot="5400000" flipH="1" flipV="1">
            <a:off x="5638801" y="2743200"/>
            <a:ext cx="4572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8B9638CD-3717-458C-A135-7AFF01269419}"/>
              </a:ext>
            </a:extLst>
          </p:cNvPr>
          <p:cNvCxnSpPr>
            <a:stCxn id="12" idx="3"/>
          </p:cNvCxnSpPr>
          <p:nvPr/>
        </p:nvCxnSpPr>
        <p:spPr>
          <a:xfrm flipV="1">
            <a:off x="1676400" y="6400800"/>
            <a:ext cx="152400" cy="38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D2837395-ED92-43E0-A604-C02FD7BB8D70}"/>
              </a:ext>
            </a:extLst>
          </p:cNvPr>
          <p:cNvSpPr/>
          <p:nvPr/>
        </p:nvSpPr>
        <p:spPr>
          <a:xfrm>
            <a:off x="3200400" y="6553200"/>
            <a:ext cx="1066800" cy="228600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Status Bar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65B672A6-8AB8-4769-ABE5-B85E288D942F}"/>
              </a:ext>
            </a:extLst>
          </p:cNvPr>
          <p:cNvCxnSpPr>
            <a:stCxn id="47" idx="0"/>
          </p:cNvCxnSpPr>
          <p:nvPr/>
        </p:nvCxnSpPr>
        <p:spPr>
          <a:xfrm rot="5400000" flipH="1" flipV="1">
            <a:off x="3695700" y="6438900"/>
            <a:ext cx="152400" cy="76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BC6A3E66-6E35-4156-910D-AE4D089F491D}"/>
              </a:ext>
            </a:extLst>
          </p:cNvPr>
          <p:cNvSpPr/>
          <p:nvPr/>
        </p:nvSpPr>
        <p:spPr>
          <a:xfrm>
            <a:off x="381000" y="3200400"/>
            <a:ext cx="1295400" cy="228600"/>
          </a:xfrm>
          <a:prstGeom prst="rect">
            <a:avLst/>
          </a:prstGeom>
          <a:solidFill>
            <a:srgbClr val="99CCFF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Select All Button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5C104C2C-7389-4FAD-A86A-4273AD54CDE6}"/>
              </a:ext>
            </a:extLst>
          </p:cNvPr>
          <p:cNvCxnSpPr/>
          <p:nvPr/>
        </p:nvCxnSpPr>
        <p:spPr>
          <a:xfrm rot="5400000" flipH="1" flipV="1">
            <a:off x="1333500" y="2705100"/>
            <a:ext cx="5334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25CAD09-8021-409A-9EAF-EBACC053295F}"/>
              </a:ext>
            </a:extLst>
          </p:cNvPr>
          <p:cNvSpPr/>
          <p:nvPr/>
        </p:nvSpPr>
        <p:spPr>
          <a:xfrm>
            <a:off x="5867400" y="5484813"/>
            <a:ext cx="1295400" cy="381000"/>
          </a:xfrm>
          <a:prstGeom prst="rect">
            <a:avLst/>
          </a:prstGeom>
          <a:solidFill>
            <a:srgbClr val="99CCFF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Auto Calculate Area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6133F037-9BDB-40D8-81B8-E05FA5094470}"/>
              </a:ext>
            </a:extLst>
          </p:cNvPr>
          <p:cNvCxnSpPr/>
          <p:nvPr/>
        </p:nvCxnSpPr>
        <p:spPr>
          <a:xfrm rot="5400000">
            <a:off x="6193632" y="6149181"/>
            <a:ext cx="566738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FE77CD8D-1A00-4ECD-AB5C-13ACFD61C307}"/>
              </a:ext>
            </a:extLst>
          </p:cNvPr>
          <p:cNvCxnSpPr/>
          <p:nvPr/>
        </p:nvCxnSpPr>
        <p:spPr>
          <a:xfrm>
            <a:off x="8153400" y="4343400"/>
            <a:ext cx="6223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99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6D9C47-A4A3-4080-9D9A-A4D318D0D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5"/>
          <a:stretch/>
        </p:blipFill>
        <p:spPr>
          <a:xfrm>
            <a:off x="1833995" y="1425286"/>
            <a:ext cx="7019864" cy="5051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169840-7B94-4009-83D8-C3579A23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7813"/>
            <a:ext cx="8077200" cy="48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/>
              <a:t>Overview of Excel Window 2016v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A896E2-B150-4110-AC2D-6E4F2BED841F}"/>
              </a:ext>
            </a:extLst>
          </p:cNvPr>
          <p:cNvSpPr/>
          <p:nvPr/>
        </p:nvSpPr>
        <p:spPr>
          <a:xfrm>
            <a:off x="3048000" y="990600"/>
            <a:ext cx="1295400" cy="381000"/>
          </a:xfrm>
          <a:prstGeom prst="rect">
            <a:avLst/>
          </a:prstGeom>
          <a:solidFill>
            <a:srgbClr val="99CCFF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Quick Access Toolbar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983541D9-1C3E-4E61-967F-0048221632BC}"/>
              </a:ext>
            </a:extLst>
          </p:cNvPr>
          <p:cNvCxnSpPr/>
          <p:nvPr/>
        </p:nvCxnSpPr>
        <p:spPr>
          <a:xfrm rot="10800000" flipV="1">
            <a:off x="2514600" y="1295400"/>
            <a:ext cx="533400" cy="152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9A11D27-E241-4F68-8CE3-882D102877F5}"/>
              </a:ext>
            </a:extLst>
          </p:cNvPr>
          <p:cNvSpPr/>
          <p:nvPr/>
        </p:nvSpPr>
        <p:spPr>
          <a:xfrm>
            <a:off x="6629400" y="914400"/>
            <a:ext cx="762000" cy="228600"/>
          </a:xfrm>
          <a:prstGeom prst="rect">
            <a:avLst/>
          </a:prstGeom>
          <a:solidFill>
            <a:srgbClr val="99CC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Title Bar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7DE643D-6C42-463F-9E93-310405480857}"/>
              </a:ext>
            </a:extLst>
          </p:cNvPr>
          <p:cNvSpPr/>
          <p:nvPr/>
        </p:nvSpPr>
        <p:spPr>
          <a:xfrm>
            <a:off x="914400" y="1981200"/>
            <a:ext cx="762000" cy="228600"/>
          </a:xfrm>
          <a:prstGeom prst="rect">
            <a:avLst/>
          </a:prstGeom>
          <a:solidFill>
            <a:srgbClr val="99CC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Ribbon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B44CC1A-A427-47AE-A9AF-1A4036044033}"/>
              </a:ext>
            </a:extLst>
          </p:cNvPr>
          <p:cNvSpPr/>
          <p:nvPr/>
        </p:nvSpPr>
        <p:spPr>
          <a:xfrm>
            <a:off x="304800" y="2286000"/>
            <a:ext cx="1066800" cy="609600"/>
          </a:xfrm>
          <a:prstGeom prst="rect">
            <a:avLst/>
          </a:prstGeom>
          <a:solidFill>
            <a:srgbClr val="99CC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Name Box w/active cell reference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73E10F1-D8C2-4126-8403-108B365150DF}"/>
              </a:ext>
            </a:extLst>
          </p:cNvPr>
          <p:cNvSpPr/>
          <p:nvPr/>
        </p:nvSpPr>
        <p:spPr>
          <a:xfrm>
            <a:off x="7239000" y="4114800"/>
            <a:ext cx="914400" cy="381000"/>
          </a:xfrm>
          <a:prstGeom prst="rect">
            <a:avLst/>
          </a:prstGeom>
          <a:solidFill>
            <a:srgbClr val="99CC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Scroll Bars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E95148C-DEE3-4FAE-A41A-F8096B6DE28E}"/>
              </a:ext>
            </a:extLst>
          </p:cNvPr>
          <p:cNvSpPr/>
          <p:nvPr/>
        </p:nvSpPr>
        <p:spPr>
          <a:xfrm>
            <a:off x="762000" y="6248400"/>
            <a:ext cx="914400" cy="381000"/>
          </a:xfrm>
          <a:prstGeom prst="rect">
            <a:avLst/>
          </a:prstGeom>
          <a:solidFill>
            <a:srgbClr val="99CC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Mode</a:t>
            </a:r>
            <a:br>
              <a:rPr lang="en-US" sz="12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Indicator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36C47CA0-E79F-4819-AD58-EBAA723D4C86}"/>
              </a:ext>
            </a:extLst>
          </p:cNvPr>
          <p:cNvCxnSpPr/>
          <p:nvPr/>
        </p:nvCxnSpPr>
        <p:spPr>
          <a:xfrm>
            <a:off x="1524000" y="1600200"/>
            <a:ext cx="3810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97087D-AB92-4202-B528-8A3E749B2575}"/>
              </a:ext>
            </a:extLst>
          </p:cNvPr>
          <p:cNvSpPr/>
          <p:nvPr/>
        </p:nvSpPr>
        <p:spPr>
          <a:xfrm>
            <a:off x="812223" y="1425286"/>
            <a:ext cx="762000" cy="381000"/>
          </a:xfrm>
          <a:prstGeom prst="rect">
            <a:avLst/>
          </a:prstGeom>
          <a:solidFill>
            <a:srgbClr val="99CCFF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Office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Button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="" xmlns:a16="http://schemas.microsoft.com/office/drawing/2014/main" id="{F3556F42-0C07-4DD4-BD60-6E025F4B6045}"/>
              </a:ext>
            </a:extLst>
          </p:cNvPr>
          <p:cNvSpPr/>
          <p:nvPr/>
        </p:nvSpPr>
        <p:spPr>
          <a:xfrm>
            <a:off x="1676400" y="1828800"/>
            <a:ext cx="152400" cy="533400"/>
          </a:xfrm>
          <a:prstGeom prst="lef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2597D4A1-056B-4E5C-822E-0FC284FED1A0}"/>
              </a:ext>
            </a:extLst>
          </p:cNvPr>
          <p:cNvCxnSpPr/>
          <p:nvPr/>
        </p:nvCxnSpPr>
        <p:spPr>
          <a:xfrm>
            <a:off x="1371600" y="2514600"/>
            <a:ext cx="4572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3C0CC9BB-04A3-42C4-A289-D1ED495B7C8E}"/>
              </a:ext>
            </a:extLst>
          </p:cNvPr>
          <p:cNvCxnSpPr>
            <a:stCxn id="11" idx="2"/>
          </p:cNvCxnSpPr>
          <p:nvPr/>
        </p:nvCxnSpPr>
        <p:spPr>
          <a:xfrm rot="5400000">
            <a:off x="6819901" y="5372100"/>
            <a:ext cx="17526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70B7402E-8F0A-459B-90A1-0FE3EB6F5F12}"/>
              </a:ext>
            </a:extLst>
          </p:cNvPr>
          <p:cNvCxnSpPr>
            <a:stCxn id="8" idx="2"/>
          </p:cNvCxnSpPr>
          <p:nvPr/>
        </p:nvCxnSpPr>
        <p:spPr>
          <a:xfrm rot="5400000">
            <a:off x="6705600" y="1219200"/>
            <a:ext cx="381000" cy="2286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2D95BAD-6543-400D-88D3-A5753986037C}"/>
              </a:ext>
            </a:extLst>
          </p:cNvPr>
          <p:cNvSpPr/>
          <p:nvPr/>
        </p:nvSpPr>
        <p:spPr>
          <a:xfrm>
            <a:off x="5029200" y="3886200"/>
            <a:ext cx="1143000" cy="609600"/>
          </a:xfrm>
          <a:prstGeom prst="rect">
            <a:avLst/>
          </a:prstGeom>
          <a:solidFill>
            <a:srgbClr val="99CC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heavy border surrounds active cell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AE1791A1-F433-4266-9798-73C19421DABC}"/>
              </a:ext>
            </a:extLst>
          </p:cNvPr>
          <p:cNvCxnSpPr>
            <a:cxnSpLocks/>
          </p:cNvCxnSpPr>
          <p:nvPr/>
        </p:nvCxnSpPr>
        <p:spPr>
          <a:xfrm flipH="1">
            <a:off x="4648200" y="4114800"/>
            <a:ext cx="381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A31BE60E-1D23-4D9C-9DA5-DFD5E4B767ED}"/>
              </a:ext>
            </a:extLst>
          </p:cNvPr>
          <p:cNvSpPr/>
          <p:nvPr/>
        </p:nvSpPr>
        <p:spPr>
          <a:xfrm>
            <a:off x="2763910" y="3810000"/>
            <a:ext cx="1524000" cy="762000"/>
          </a:xfrm>
          <a:prstGeom prst="rect">
            <a:avLst/>
          </a:prstGeom>
          <a:solidFill>
            <a:srgbClr val="99CC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highlighted row &amp; column headings indicate cell A1 is active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B940448A-69B3-4BBF-B61F-CDCE656EF2B8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3525910" y="2743200"/>
            <a:ext cx="1081593" cy="1066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1BE1E810-DA2F-4FE8-99C4-99C792BB1029}"/>
              </a:ext>
            </a:extLst>
          </p:cNvPr>
          <p:cNvCxnSpPr>
            <a:cxnSpLocks/>
          </p:cNvCxnSpPr>
          <p:nvPr/>
        </p:nvCxnSpPr>
        <p:spPr>
          <a:xfrm flipH="1">
            <a:off x="1966541" y="4206585"/>
            <a:ext cx="814614" cy="49530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9BE9C0A-0B4B-4C66-BF3B-5209D261ACDE}"/>
              </a:ext>
            </a:extLst>
          </p:cNvPr>
          <p:cNvSpPr/>
          <p:nvPr/>
        </p:nvSpPr>
        <p:spPr>
          <a:xfrm>
            <a:off x="2438400" y="5410200"/>
            <a:ext cx="914400" cy="381000"/>
          </a:xfrm>
          <a:prstGeom prst="rect">
            <a:avLst/>
          </a:prstGeom>
          <a:solidFill>
            <a:srgbClr val="99CCFF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Sheet Tabs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D549640E-0ED1-47B5-82FA-19A494801A59}"/>
              </a:ext>
            </a:extLst>
          </p:cNvPr>
          <p:cNvCxnSpPr/>
          <p:nvPr/>
        </p:nvCxnSpPr>
        <p:spPr>
          <a:xfrm rot="5400000">
            <a:off x="2286000" y="5943600"/>
            <a:ext cx="457200" cy="152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EA23876D-F852-4A92-8D5E-536C52FBE7EB}"/>
              </a:ext>
            </a:extLst>
          </p:cNvPr>
          <p:cNvCxnSpPr>
            <a:stCxn id="35" idx="2"/>
          </p:cNvCxnSpPr>
          <p:nvPr/>
        </p:nvCxnSpPr>
        <p:spPr>
          <a:xfrm rot="5400000">
            <a:off x="2667001" y="6019800"/>
            <a:ext cx="4572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0EBA1A57-7A79-4A2E-B3C5-7DAE7058A102}"/>
              </a:ext>
            </a:extLst>
          </p:cNvPr>
          <p:cNvCxnSpPr/>
          <p:nvPr/>
        </p:nvCxnSpPr>
        <p:spPr>
          <a:xfrm rot="16200000" flipH="1">
            <a:off x="3009900" y="5981700"/>
            <a:ext cx="457200" cy="76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65A24B5-8AA8-402A-AF9D-65F798CDC3BC}"/>
              </a:ext>
            </a:extLst>
          </p:cNvPr>
          <p:cNvSpPr/>
          <p:nvPr/>
        </p:nvSpPr>
        <p:spPr>
          <a:xfrm>
            <a:off x="5334000" y="2971800"/>
            <a:ext cx="1066800" cy="228600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Formula Bar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FAB6AF79-A09F-407F-874F-4A3E4A7CF493}"/>
              </a:ext>
            </a:extLst>
          </p:cNvPr>
          <p:cNvCxnSpPr>
            <a:stCxn id="31" idx="0"/>
          </p:cNvCxnSpPr>
          <p:nvPr/>
        </p:nvCxnSpPr>
        <p:spPr>
          <a:xfrm rot="5400000" flipH="1" flipV="1">
            <a:off x="5638801" y="2743200"/>
            <a:ext cx="4572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8B9638CD-3717-458C-A135-7AFF01269419}"/>
              </a:ext>
            </a:extLst>
          </p:cNvPr>
          <p:cNvCxnSpPr>
            <a:stCxn id="12" idx="3"/>
          </p:cNvCxnSpPr>
          <p:nvPr/>
        </p:nvCxnSpPr>
        <p:spPr>
          <a:xfrm flipV="1">
            <a:off x="1676400" y="6400800"/>
            <a:ext cx="152400" cy="38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D2837395-ED92-43E0-A604-C02FD7BB8D70}"/>
              </a:ext>
            </a:extLst>
          </p:cNvPr>
          <p:cNvSpPr/>
          <p:nvPr/>
        </p:nvSpPr>
        <p:spPr>
          <a:xfrm>
            <a:off x="3200400" y="6553200"/>
            <a:ext cx="1066800" cy="228600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Status Bar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65B672A6-8AB8-4769-ABE5-B85E288D942F}"/>
              </a:ext>
            </a:extLst>
          </p:cNvPr>
          <p:cNvCxnSpPr>
            <a:stCxn id="47" idx="0"/>
          </p:cNvCxnSpPr>
          <p:nvPr/>
        </p:nvCxnSpPr>
        <p:spPr>
          <a:xfrm rot="5400000" flipH="1" flipV="1">
            <a:off x="3695700" y="6438900"/>
            <a:ext cx="152400" cy="76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BC6A3E66-6E35-4156-910D-AE4D089F491D}"/>
              </a:ext>
            </a:extLst>
          </p:cNvPr>
          <p:cNvSpPr/>
          <p:nvPr/>
        </p:nvSpPr>
        <p:spPr>
          <a:xfrm>
            <a:off x="381000" y="3200400"/>
            <a:ext cx="1295400" cy="228600"/>
          </a:xfrm>
          <a:prstGeom prst="rect">
            <a:avLst/>
          </a:prstGeom>
          <a:solidFill>
            <a:srgbClr val="99CCFF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Select All Button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5C104C2C-7389-4FAD-A86A-4273AD54CDE6}"/>
              </a:ext>
            </a:extLst>
          </p:cNvPr>
          <p:cNvCxnSpPr/>
          <p:nvPr/>
        </p:nvCxnSpPr>
        <p:spPr>
          <a:xfrm rot="5400000" flipH="1" flipV="1">
            <a:off x="1333500" y="2705100"/>
            <a:ext cx="5334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25CAD09-8021-409A-9EAF-EBACC053295F}"/>
              </a:ext>
            </a:extLst>
          </p:cNvPr>
          <p:cNvSpPr/>
          <p:nvPr/>
        </p:nvSpPr>
        <p:spPr>
          <a:xfrm>
            <a:off x="5867400" y="5484813"/>
            <a:ext cx="1295400" cy="381000"/>
          </a:xfrm>
          <a:prstGeom prst="rect">
            <a:avLst/>
          </a:prstGeom>
          <a:solidFill>
            <a:srgbClr val="99CCFF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Auto Calculate Area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6133F037-9BDB-40D8-81B8-E05FA5094470}"/>
              </a:ext>
            </a:extLst>
          </p:cNvPr>
          <p:cNvCxnSpPr/>
          <p:nvPr/>
        </p:nvCxnSpPr>
        <p:spPr>
          <a:xfrm rot="5400000">
            <a:off x="6193632" y="6149181"/>
            <a:ext cx="566738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FE77CD8D-1A00-4ECD-AB5C-13ACFD61C307}"/>
              </a:ext>
            </a:extLst>
          </p:cNvPr>
          <p:cNvCxnSpPr/>
          <p:nvPr/>
        </p:nvCxnSpPr>
        <p:spPr>
          <a:xfrm>
            <a:off x="8153400" y="4343400"/>
            <a:ext cx="6223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02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3947864" cy="3041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859" y="496864"/>
            <a:ext cx="352425" cy="380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88709" y="386929"/>
            <a:ext cx="2168891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OFFICE BUTTON</a:t>
            </a:r>
            <a:endParaRPr lang="en-IN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52" y="908721"/>
            <a:ext cx="238125" cy="28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52" y="3212976"/>
            <a:ext cx="247651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54" y="2420890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54" y="3933058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653139"/>
            <a:ext cx="228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33" y="5085186"/>
            <a:ext cx="28575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34" y="5445226"/>
            <a:ext cx="257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32" y="5877272"/>
            <a:ext cx="247651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4054" y="1700810"/>
            <a:ext cx="2571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374432" y="15610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OFFICE BUTTON CONTAINS</a:t>
            </a:r>
            <a:r>
              <a:rPr lang="en-US" dirty="0"/>
              <a:t>..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5220072" y="836716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NEW-TO OPEN NEW WORKBOOK.  (CTRL+N)</a:t>
            </a:r>
            <a:endParaRPr lang="en-IN" sz="1400" dirty="0">
              <a:solidFill>
                <a:schemeClr val="accent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20072" y="1556795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OPEN-TO OPEN EXISTING DOCUMENT (CTRL+O)</a:t>
            </a:r>
            <a:endParaRPr lang="en-IN" sz="1400" dirty="0">
              <a:solidFill>
                <a:schemeClr val="accent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0072" y="2348884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SAVE-TO SAVE A DOCUMENT.         (CTRL+S)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20072" y="3140973"/>
            <a:ext cx="354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SAVE AS-TO SAVE COPY DOCUMENT.  (F12)</a:t>
            </a:r>
            <a:endParaRPr lang="en-IN" sz="1400" dirty="0">
              <a:solidFill>
                <a:schemeClr val="accent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0072" y="3861052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PRINT-TO PRINT A DOCUMENT.      (CTRL+P)</a:t>
            </a:r>
            <a:endParaRPr lang="en-IN" sz="1400" dirty="0">
              <a:solidFill>
                <a:schemeClr val="accent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9552" y="4581129"/>
            <a:ext cx="5404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PREPARE-TO PREPARE DOCUMENT FOR DISTRIBUTION.</a:t>
            </a:r>
            <a:endParaRPr lang="en-IN" sz="1400" dirty="0">
              <a:solidFill>
                <a:schemeClr val="accent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5013178"/>
            <a:ext cx="5484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SEND-TO SEND A COPY OF DOCUMENT  TO OTHER PEOPLE.</a:t>
            </a:r>
            <a:endParaRPr lang="en-IN" sz="1400" dirty="0">
              <a:solidFill>
                <a:schemeClr val="accent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552" y="5445225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PUBLISH-TO DISTRIBUTE DOCUMENT  TO OTHER PEOPLE.</a:t>
            </a:r>
            <a:endParaRPr lang="en-IN" sz="1400" dirty="0">
              <a:solidFill>
                <a:schemeClr val="accent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552" y="5805265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CLOSE-TO CLOSE A DOCUMENT  (CTRL+W).</a:t>
            </a:r>
            <a:endParaRPr lang="en-IN" sz="1400" dirty="0">
              <a:solidFill>
                <a:schemeClr val="accent6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659187" y="491483"/>
            <a:ext cx="792088" cy="216024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29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ome tab, Alignment group, and Wrap Text comm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" y="391088"/>
            <a:ext cx="4468977" cy="272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22B66F-9146-4266-A703-83A54363B8F7}"/>
              </a:ext>
            </a:extLst>
          </p:cNvPr>
          <p:cNvGrpSpPr/>
          <p:nvPr/>
        </p:nvGrpSpPr>
        <p:grpSpPr>
          <a:xfrm>
            <a:off x="175373" y="3507263"/>
            <a:ext cx="5432569" cy="2668423"/>
            <a:chOff x="323528" y="3902880"/>
            <a:chExt cx="5432569" cy="2668423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813262" y="3902880"/>
              <a:ext cx="4942835" cy="26684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spcAft>
                  <a:spcPct val="45000"/>
                </a:spcAft>
              </a:pPr>
              <a:r>
                <a:rPr lang="en-US" b="1" u="sng" dirty="0">
                  <a:latin typeface="Broadway" pitchFamily="82" charset="0"/>
                </a:rPr>
                <a:t>TABS</a:t>
              </a:r>
              <a:r>
                <a:rPr lang="en-US" b="1" u="sng" dirty="0">
                  <a:latin typeface="+mj-lt"/>
                </a:rPr>
                <a:t>:</a:t>
              </a:r>
              <a:r>
                <a:rPr lang="en-US" u="sng" dirty="0">
                  <a:latin typeface="+mj-lt"/>
                </a:rPr>
                <a:t>T</a:t>
              </a:r>
              <a:r>
                <a:rPr lang="en-US" b="1" dirty="0">
                  <a:latin typeface="+mj-lt"/>
                </a:rPr>
                <a:t>HERE ARE SEVEN TABS ACROSS THE TOP OF  THE  EXCEL WINDOW.</a:t>
              </a:r>
            </a:p>
            <a:p>
              <a:pPr>
                <a:spcBef>
                  <a:spcPct val="20000"/>
                </a:spcBef>
                <a:spcAft>
                  <a:spcPct val="45000"/>
                </a:spcAft>
              </a:pPr>
              <a:r>
                <a:rPr lang="en-US" b="1" u="sng" dirty="0">
                  <a:latin typeface="Broadway" pitchFamily="82" charset="0"/>
                </a:rPr>
                <a:t>GROUPS</a:t>
              </a:r>
              <a:r>
                <a:rPr lang="en-US" dirty="0">
                  <a:latin typeface="+mj-lt"/>
                </a:rPr>
                <a:t>: </a:t>
              </a:r>
              <a:r>
                <a:rPr lang="en-US" b="1" dirty="0">
                  <a:latin typeface="+mj-lt"/>
                </a:rPr>
                <a:t>GROUPS ARE SETS OF RELATED COMMANDS,DISPLAYED ON TABS</a:t>
              </a:r>
              <a:r>
                <a:rPr lang="en-US" dirty="0">
                  <a:latin typeface="+mj-lt"/>
                </a:rPr>
                <a:t>.</a:t>
              </a:r>
              <a:endParaRPr lang="en-US" b="1" dirty="0">
                <a:latin typeface="+mj-lt"/>
              </a:endParaRPr>
            </a:p>
            <a:p>
              <a:pPr>
                <a:spcBef>
                  <a:spcPct val="20000"/>
                </a:spcBef>
                <a:spcAft>
                  <a:spcPct val="45000"/>
                </a:spcAft>
              </a:pPr>
              <a:r>
                <a:rPr lang="en-US" b="1" u="sng" dirty="0">
                  <a:latin typeface="Broadway" pitchFamily="82" charset="0"/>
                </a:rPr>
                <a:t>COMMANDS</a:t>
              </a:r>
              <a:r>
                <a:rPr lang="en-US" b="1" dirty="0">
                  <a:latin typeface="+mj-lt"/>
                </a:rPr>
                <a:t>: ARE REPRESENTED AS BUTTON, IN A  MENU OR  A BOX WHERE YOU ENTER INFORMATION.</a:t>
              </a:r>
              <a:endParaRPr lang="en-US" b="1" dirty="0">
                <a:solidFill>
                  <a:srgbClr val="FFCC00"/>
                </a:solidFill>
                <a:latin typeface="Broadway" pitchFamily="82" charset="0"/>
              </a:endParaRP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7295438"/>
                </p:ext>
              </p:extLst>
            </p:nvPr>
          </p:nvGraphicFramePr>
          <p:xfrm>
            <a:off x="339729" y="4021138"/>
            <a:ext cx="415851" cy="467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4" name="Visio" r:id="rId5" imgW="270231" imgH="303063" progId="">
                    <p:embed/>
                  </p:oleObj>
                </mc:Choice>
                <mc:Fallback>
                  <p:oleObj name="Visio" r:id="rId5" imgW="270231" imgH="303063" progId="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729" y="4021138"/>
                          <a:ext cx="415851" cy="467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5726633"/>
                </p:ext>
              </p:extLst>
            </p:nvPr>
          </p:nvGraphicFramePr>
          <p:xfrm>
            <a:off x="323528" y="4725144"/>
            <a:ext cx="448637" cy="504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5" name="Visio" r:id="rId7" imgW="270231" imgH="303063" progId="">
                    <p:embed/>
                  </p:oleObj>
                </mc:Choice>
                <mc:Fallback>
                  <p:oleObj name="Visio" r:id="rId7" imgW="270231" imgH="303063" progId="">
                    <p:embed/>
                    <p:pic>
                      <p:nvPicPr>
                        <p:cNvPr id="102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4725144"/>
                          <a:ext cx="448637" cy="504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9026919"/>
                </p:ext>
              </p:extLst>
            </p:nvPr>
          </p:nvGraphicFramePr>
          <p:xfrm>
            <a:off x="323528" y="5517232"/>
            <a:ext cx="448637" cy="504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6" name="Visio" r:id="rId9" imgW="270231" imgH="303063" progId="">
                    <p:embed/>
                  </p:oleObj>
                </mc:Choice>
                <mc:Fallback>
                  <p:oleObj name="Visio" r:id="rId9" imgW="270231" imgH="303063" progId="">
                    <p:embed/>
                    <p:pic>
                      <p:nvPicPr>
                        <p:cNvPr id="10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5517232"/>
                          <a:ext cx="448637" cy="504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5944523" y="1429565"/>
            <a:ext cx="274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THE THREE PARTS OF THE RIBBON ARE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5601015" y="550369"/>
            <a:ext cx="2520280" cy="36933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     R I B B O N S</a:t>
            </a:r>
            <a:endParaRPr lang="en-IN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36B0278-4025-488E-8C02-392BDA22A1C1}"/>
              </a:ext>
            </a:extLst>
          </p:cNvPr>
          <p:cNvGrpSpPr/>
          <p:nvPr/>
        </p:nvGrpSpPr>
        <p:grpSpPr>
          <a:xfrm>
            <a:off x="5410200" y="3153554"/>
            <a:ext cx="3581400" cy="3197454"/>
            <a:chOff x="5076056" y="1066800"/>
            <a:chExt cx="3888436" cy="319745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76056" y="1344961"/>
              <a:ext cx="3888432" cy="4188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542116" y="106680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>
                  <a:latin typeface="Broadway" pitchFamily="82" charset="0"/>
                </a:rPr>
                <a:t>TABS</a:t>
              </a:r>
              <a:endParaRPr lang="en-IN" u="sng" dirty="0">
                <a:latin typeface="Broadway" pitchFamily="8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03693" y="177072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>
                  <a:latin typeface="Broadway" pitchFamily="82" charset="0"/>
                </a:rPr>
                <a:t>GROUPS</a:t>
              </a:r>
              <a:endParaRPr lang="en-IN" u="sng" dirty="0">
                <a:latin typeface="Broadway" pitchFamily="82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76056" y="2209056"/>
              <a:ext cx="1771650" cy="10081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92929" y="2209056"/>
              <a:ext cx="2071563" cy="10081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399779" y="3674009"/>
              <a:ext cx="833729" cy="5902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6051665" y="3215257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>
                  <a:latin typeface="Broadway" pitchFamily="82" charset="0"/>
                </a:rPr>
                <a:t>COMMANDS</a:t>
              </a:r>
              <a:endParaRPr lang="en-IN" u="sng" dirty="0">
                <a:latin typeface="Broadway" pitchFamily="82" charset="0"/>
              </a:endParaRP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1040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404664"/>
            <a:ext cx="4285456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WORKING WITH CELLS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9296" y="4276434"/>
            <a:ext cx="87484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+mj-lt"/>
              </a:rPr>
              <a:t>TO COPY AND PASTE CONTENTS: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Select the </a:t>
            </a:r>
            <a:r>
              <a:rPr lang="en-US" b="1" dirty="0">
                <a:latin typeface="+mj-lt"/>
              </a:rPr>
              <a:t>cell or cells</a:t>
            </a:r>
            <a:r>
              <a:rPr lang="en-US" dirty="0">
                <a:latin typeface="+mj-lt"/>
              </a:rPr>
              <a:t> you wish to </a:t>
            </a:r>
            <a:r>
              <a:rPr lang="en-US" b="1" dirty="0">
                <a:latin typeface="+mj-lt"/>
              </a:rPr>
              <a:t>copy</a:t>
            </a:r>
            <a:r>
              <a:rPr lang="en-US" dirty="0">
                <a:latin typeface="+mj-lt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Click the </a:t>
            </a:r>
            <a:r>
              <a:rPr lang="en-US" b="1" dirty="0">
                <a:latin typeface="+mj-lt"/>
              </a:rPr>
              <a:t>Copy</a:t>
            </a:r>
            <a:r>
              <a:rPr lang="en-US" dirty="0">
                <a:latin typeface="+mj-lt"/>
              </a:rPr>
              <a:t> command in the Clipboard group on the Home tab.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Select the </a:t>
            </a:r>
            <a:r>
              <a:rPr lang="en-US" b="1" dirty="0">
                <a:latin typeface="+mj-lt"/>
              </a:rPr>
              <a:t>cell or cells</a:t>
            </a:r>
            <a:r>
              <a:rPr lang="en-US" dirty="0">
                <a:latin typeface="+mj-lt"/>
              </a:rPr>
              <a:t> where you want to </a:t>
            </a:r>
            <a:r>
              <a:rPr lang="en-US" b="1" dirty="0">
                <a:latin typeface="+mj-lt"/>
              </a:rPr>
              <a:t>paste</a:t>
            </a:r>
            <a:r>
              <a:rPr lang="en-US" dirty="0">
                <a:latin typeface="+mj-lt"/>
              </a:rPr>
              <a:t> the information.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Click the </a:t>
            </a:r>
            <a:r>
              <a:rPr lang="en-US" b="1" dirty="0">
                <a:latin typeface="+mj-lt"/>
              </a:rPr>
              <a:t>Paste</a:t>
            </a:r>
            <a:r>
              <a:rPr lang="en-US" dirty="0">
                <a:latin typeface="+mj-lt"/>
              </a:rPr>
              <a:t> command.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The copied information will now appear in the new cells.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Or use the shortcut Control “C” to copy and Control “V” to Paste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FD84F3E-09A1-4EBE-BF03-4B75A4D23F2C}"/>
              </a:ext>
            </a:extLst>
          </p:cNvPr>
          <p:cNvGrpSpPr/>
          <p:nvPr/>
        </p:nvGrpSpPr>
        <p:grpSpPr>
          <a:xfrm>
            <a:off x="838200" y="1219200"/>
            <a:ext cx="7693227" cy="2724150"/>
            <a:chOff x="467544" y="1246592"/>
            <a:chExt cx="7769427" cy="30289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318602"/>
              <a:ext cx="3561632" cy="29159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6" y="1246592"/>
              <a:ext cx="3736975" cy="3028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3" name="Elbow Connector 12"/>
            <p:cNvCxnSpPr/>
            <p:nvPr/>
          </p:nvCxnSpPr>
          <p:spPr>
            <a:xfrm>
              <a:off x="2483768" y="3429000"/>
              <a:ext cx="2952328" cy="504056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47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603" y="321872"/>
            <a:ext cx="4323928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WORKING WITH CELLS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12776"/>
            <a:ext cx="3760787" cy="304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5" y="1412776"/>
            <a:ext cx="3783013" cy="307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544" y="4653138"/>
            <a:ext cx="7924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latin typeface="+mj-lt"/>
              </a:rPr>
              <a:t>To Cut and Paste Cell Contents:</a:t>
            </a:r>
          </a:p>
          <a:p>
            <a:r>
              <a:rPr lang="en-US" dirty="0">
                <a:latin typeface="+mj-lt"/>
              </a:rPr>
              <a:t>Select the </a:t>
            </a:r>
            <a:r>
              <a:rPr lang="en-US" b="1" dirty="0">
                <a:latin typeface="+mj-lt"/>
              </a:rPr>
              <a:t>cell or cells</a:t>
            </a:r>
            <a:r>
              <a:rPr lang="en-US" dirty="0">
                <a:latin typeface="+mj-lt"/>
              </a:rPr>
              <a:t> you wish to </a:t>
            </a:r>
            <a:r>
              <a:rPr lang="en-US" b="1" dirty="0">
                <a:latin typeface="+mj-lt"/>
              </a:rPr>
              <a:t>cut</a:t>
            </a:r>
            <a:r>
              <a:rPr lang="en-US" dirty="0">
                <a:latin typeface="+mj-lt"/>
              </a:rPr>
              <a:t>. </a:t>
            </a:r>
          </a:p>
          <a:p>
            <a:r>
              <a:rPr lang="en-US" dirty="0">
                <a:latin typeface="+mj-lt"/>
              </a:rPr>
              <a:t>Click the </a:t>
            </a:r>
            <a:r>
              <a:rPr lang="en-US" b="1" dirty="0">
                <a:latin typeface="+mj-lt"/>
              </a:rPr>
              <a:t>Cut</a:t>
            </a:r>
            <a:r>
              <a:rPr lang="en-US" dirty="0">
                <a:latin typeface="+mj-lt"/>
              </a:rPr>
              <a:t> command in the Clipboard group on the Home tab.</a:t>
            </a:r>
          </a:p>
          <a:p>
            <a:r>
              <a:rPr lang="en-US" dirty="0">
                <a:latin typeface="+mj-lt"/>
              </a:rPr>
              <a:t>Select the </a:t>
            </a:r>
            <a:r>
              <a:rPr lang="en-US" b="1" dirty="0">
                <a:latin typeface="+mj-lt"/>
              </a:rPr>
              <a:t>cell or cells</a:t>
            </a:r>
            <a:r>
              <a:rPr lang="en-US" dirty="0">
                <a:latin typeface="+mj-lt"/>
              </a:rPr>
              <a:t> where you want to </a:t>
            </a:r>
            <a:r>
              <a:rPr lang="en-US" b="1" dirty="0">
                <a:latin typeface="+mj-lt"/>
              </a:rPr>
              <a:t>paste</a:t>
            </a:r>
            <a:r>
              <a:rPr lang="en-US" dirty="0">
                <a:latin typeface="+mj-lt"/>
              </a:rPr>
              <a:t> the information.</a:t>
            </a:r>
          </a:p>
          <a:p>
            <a:r>
              <a:rPr lang="en-US" dirty="0">
                <a:latin typeface="+mj-lt"/>
              </a:rPr>
              <a:t>Click the </a:t>
            </a:r>
            <a:r>
              <a:rPr lang="en-US" b="1" dirty="0">
                <a:latin typeface="+mj-lt"/>
              </a:rPr>
              <a:t>Paste</a:t>
            </a:r>
            <a:r>
              <a:rPr lang="en-US" dirty="0">
                <a:latin typeface="+mj-lt"/>
              </a:rPr>
              <a:t> command.</a:t>
            </a:r>
          </a:p>
          <a:p>
            <a:r>
              <a:rPr lang="en-US" dirty="0">
                <a:latin typeface="+mj-lt"/>
              </a:rPr>
              <a:t> The cut information will be removed and </a:t>
            </a:r>
            <a:r>
              <a:rPr lang="en-US" b="1" dirty="0">
                <a:latin typeface="+mj-lt"/>
              </a:rPr>
              <a:t>now appear</a:t>
            </a:r>
            <a:r>
              <a:rPr lang="en-US" dirty="0">
                <a:latin typeface="+mj-lt"/>
              </a:rPr>
              <a:t> in the new </a:t>
            </a:r>
            <a:r>
              <a:rPr lang="en-US" b="1" dirty="0">
                <a:latin typeface="+mj-lt"/>
              </a:rPr>
              <a:t>cells.</a:t>
            </a:r>
            <a:endParaRPr lang="en-US" dirty="0">
              <a:latin typeface="+mj-lt"/>
            </a:endParaRPr>
          </a:p>
        </p:txBody>
      </p:sp>
      <p:cxnSp>
        <p:nvCxnSpPr>
          <p:cNvPr id="13" name="Elbow Connector 12"/>
          <p:cNvCxnSpPr/>
          <p:nvPr/>
        </p:nvCxnSpPr>
        <p:spPr>
          <a:xfrm>
            <a:off x="1691680" y="3573016"/>
            <a:ext cx="5040560" cy="504056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C358-A202-4D70-B75B-E93655130B41}" type="slidenum">
              <a:rPr lang="en-IN" smtClean="0"/>
              <a:pPr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213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2568</Words>
  <Application>Microsoft Office PowerPoint</Application>
  <PresentationFormat>On-screen Show (4:3)</PresentationFormat>
  <Paragraphs>450</Paragraphs>
  <Slides>33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Broadway</vt:lpstr>
      <vt:lpstr>Calibri</vt:lpstr>
      <vt:lpstr>Times New Roman</vt:lpstr>
      <vt:lpstr>Trebuchet MS</vt:lpstr>
      <vt:lpstr>Wingdings</vt:lpstr>
      <vt:lpstr>Default Design</vt:lpstr>
      <vt:lpstr>Visio</vt:lpstr>
      <vt:lpstr>PowerPoint Presentation</vt:lpstr>
      <vt:lpstr>Session Objectives</vt:lpstr>
      <vt:lpstr>PowerPoint Presentation</vt:lpstr>
      <vt:lpstr>Overview of Excel Window 2010v</vt:lpstr>
      <vt:lpstr>Overview of Excel Window 2016v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Clara Ejembi </cp:lastModifiedBy>
  <cp:revision>41</cp:revision>
  <dcterms:created xsi:type="dcterms:W3CDTF">2007-01-17T18:39:38Z</dcterms:created>
  <dcterms:modified xsi:type="dcterms:W3CDTF">2017-07-26T01:30:23Z</dcterms:modified>
</cp:coreProperties>
</file>