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58" r:id="rId3"/>
    <p:sldId id="265" r:id="rId4"/>
    <p:sldId id="259" r:id="rId5"/>
    <p:sldId id="266" r:id="rId6"/>
    <p:sldId id="260" r:id="rId7"/>
    <p:sldId id="262" r:id="rId8"/>
    <p:sldId id="267" r:id="rId9"/>
    <p:sldId id="263"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varScale="1">
        <p:scale>
          <a:sx n="67" d="100"/>
          <a:sy n="67" d="100"/>
        </p:scale>
        <p:origin x="-81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013194-68D4-4F55-A46C-2839B302E3E7}" type="datetimeFigureOut">
              <a:rPr lang="en-US" smtClean="0"/>
              <a:pPr/>
              <a:t>8/25/2017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B6B8AF-8E7B-49CC-A444-9EB06CBB2BFF}" type="slidenum">
              <a:rPr lang="en-US" smtClean="0"/>
              <a:pPr/>
              <a:t>‹#›</a:t>
            </a:fld>
            <a:endParaRPr lang="en-US"/>
          </a:p>
        </p:txBody>
      </p:sp>
    </p:spTree>
    <p:extLst>
      <p:ext uri="{BB962C8B-B14F-4D97-AF65-F5344CB8AC3E}">
        <p14:creationId xmlns:p14="http://schemas.microsoft.com/office/powerpoint/2010/main" val="3592890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924800"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rgbClr val="C00000"/>
                </a:solidFill>
                <a:effectLst>
                  <a:outerShdw blurRad="38100" dist="25400" dir="5400000" algn="tl" rotWithShape="0">
                    <a:srgbClr val="000000">
                      <a:alpha val="43000"/>
                    </a:srgbClr>
                  </a:outerShdw>
                </a:effectLst>
                <a:latin typeface="+mj-lt"/>
                <a:ea typeface="+mj-ea"/>
                <a:cs typeface="+mj-cs"/>
              </a:defRPr>
            </a:lvl1pPr>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533400" y="3505200"/>
            <a:ext cx="7924800" cy="1752600"/>
          </a:xfrm>
        </p:spPr>
        <p:txBody>
          <a:bodyPr lIns="0" rIns="18288"/>
          <a:lstStyle>
            <a:lvl1pPr marL="0" marR="45720" indent="0" algn="r">
              <a:buNone/>
              <a:defRPr>
                <a:solidFill>
                  <a:schemeClr val="bg1">
                    <a:lumMod val="75000"/>
                    <a:lumOff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39446" y="0"/>
            <a:ext cx="1028692" cy="855353"/>
          </a:xfrm>
          <a:prstGeom prst="rect">
            <a:avLst/>
          </a:prstGeom>
        </p:spPr>
      </p:pic>
      <p:sp>
        <p:nvSpPr>
          <p:cNvPr id="3" name="TextBox 2"/>
          <p:cNvSpPr txBox="1"/>
          <p:nvPr userDrawn="1"/>
        </p:nvSpPr>
        <p:spPr>
          <a:xfrm>
            <a:off x="3968754" y="744144"/>
            <a:ext cx="1370076" cy="369332"/>
          </a:xfrm>
          <a:prstGeom prst="rect">
            <a:avLst/>
          </a:prstGeom>
          <a:noFill/>
        </p:spPr>
        <p:txBody>
          <a:bodyPr wrap="square" rtlCol="0">
            <a:spAutoFit/>
          </a:bodyPr>
          <a:lstStyle/>
          <a:p>
            <a:pPr algn="ctr"/>
            <a:r>
              <a:rPr lang="en-US" dirty="0" smtClean="0">
                <a:solidFill>
                  <a:schemeClr val="bg1"/>
                </a:solidFill>
                <a:latin typeface="Arial Black" panose="020B0A04020102020204" pitchFamily="34" charset="0"/>
              </a:rPr>
              <a:t>FSHDP II</a:t>
            </a:r>
            <a:endParaRPr lang="en-US" dirty="0">
              <a:solidFill>
                <a:schemeClr val="bg1"/>
              </a:solidFill>
              <a:latin typeface="Arial Black" panose="020B0A04020102020204" pitchFamily="34" charset="0"/>
            </a:endParaRPr>
          </a:p>
        </p:txBody>
      </p:sp>
    </p:spTree>
  </p:cSld>
  <p:clrMapOvr>
    <a:overrideClrMapping bg1="dk1" tx1="lt1" bg2="dk2" tx2="lt2" accent1="accent1" accent2="accent2" accent3="accent3" accent4="accent4" accent5="accent5" accent6="accent6" hlink="hlink" folHlink="folHlink"/>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mph" presetSubtype="0" fill="hold" grpId="0" nodeType="clickEffect">
                                  <p:stCondLst>
                                    <p:cond delay="0"/>
                                  </p:stCondLst>
                                  <p:childTnLst>
                                    <p:animClr clrSpc="hsl" dir="cw">
                                      <p:cBhvr override="childStyle">
                                        <p:cTn id="6" dur="500" fill="hold"/>
                                        <p:tgtEl>
                                          <p:spTgt spid="9"/>
                                        </p:tgtEl>
                                        <p:attrNameLst>
                                          <p:attrName>style.color</p:attrName>
                                        </p:attrNameLst>
                                      </p:cBhvr>
                                      <p:by>
                                        <p:hsl h="0" s="12549" l="25098"/>
                                      </p:by>
                                    </p:animClr>
                                    <p:animClr clrSpc="hsl" dir="cw">
                                      <p:cBhvr>
                                        <p:cTn id="7" dur="500" fill="hold"/>
                                        <p:tgtEl>
                                          <p:spTgt spid="9"/>
                                        </p:tgtEl>
                                        <p:attrNameLst>
                                          <p:attrName>fillcolor</p:attrName>
                                        </p:attrNameLst>
                                      </p:cBhvr>
                                      <p:by>
                                        <p:hsl h="0" s="12549" l="25098"/>
                                      </p:by>
                                    </p:animClr>
                                    <p:animClr clrSpc="hsl" dir="cw">
                                      <p:cBhvr>
                                        <p:cTn id="8" dur="500" fill="hold"/>
                                        <p:tgtEl>
                                          <p:spTgt spid="9"/>
                                        </p:tgtEl>
                                        <p:attrNameLst>
                                          <p:attrName>stroke.color</p:attrName>
                                        </p:attrNameLst>
                                      </p:cBhvr>
                                      <p:by>
                                        <p:hsl h="0" s="12549" l="25098"/>
                                      </p:by>
                                    </p:animClr>
                                    <p:set>
                                      <p:cBhvr>
                                        <p:cTn id="9" dur="500" fill="hold"/>
                                        <p:tgtEl>
                                          <p:spTgt spid="9"/>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
                                            <p:txEl>
                                              <p:pRg st="0" end="0"/>
                                            </p:txEl>
                                          </p:spTgt>
                                        </p:tgtEl>
                                        <p:attrNameLst>
                                          <p:attrName>style.visibility</p:attrName>
                                        </p:attrNameLst>
                                      </p:cBhvr>
                                      <p:to>
                                        <p:strVal val="visible"/>
                                      </p:to>
                                    </p:set>
                                    <p:animEffect transition="in" filter="fade">
                                      <p:cBhvr>
                                        <p:cTn id="14" dur="1000"/>
                                        <p:tgtEl>
                                          <p:spTgt spid="17">
                                            <p:txEl>
                                              <p:pRg st="0" end="0"/>
                                            </p:txEl>
                                          </p:spTgt>
                                        </p:tgtEl>
                                      </p:cBhvr>
                                    </p:animEffect>
                                    <p:anim calcmode="lin" valueType="num">
                                      <p:cBhvr>
                                        <p:cTn id="15"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7" grpId="0" build="p">
        <p:tmplLst>
          <p:tmpl lvl="1">
            <p:tnLst>
              <p:par>
                <p:cTn presetID="42" presetClass="entr" presetSubtype="0" fill="hold" nodeType="click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1000"/>
                        <p:tgtEl>
                          <p:spTgt spid="17"/>
                        </p:tgtEl>
                      </p:cBhvr>
                    </p:animEffect>
                    <p:anim calcmode="lin" valueType="num">
                      <p:cBhvr>
                        <p:cTn dur="1000" fill="hold"/>
                        <p:tgtEl>
                          <p:spTgt spid="17"/>
                        </p:tgtEl>
                        <p:attrNameLst>
                          <p:attrName>ppt_x</p:attrName>
                        </p:attrNameLst>
                      </p:cBhvr>
                      <p:tavLst>
                        <p:tav tm="0">
                          <p:val>
                            <p:strVal val="#ppt_x"/>
                          </p:val>
                        </p:tav>
                        <p:tav tm="100000">
                          <p:val>
                            <p:strVal val="#ppt_x"/>
                          </p:val>
                        </p:tav>
                      </p:tavLst>
                    </p:anim>
                    <p:anim calcmode="lin" valueType="num">
                      <p:cBhvr>
                        <p:cTn dur="1000" fill="hold"/>
                        <p:tgtEl>
                          <p:spTgt spid="17"/>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Slide Number Placeholder 5"/>
          <p:cNvSpPr>
            <a:spLocks noGrp="1"/>
          </p:cNvSpPr>
          <p:nvPr>
            <p:ph type="sldNum" sz="quarter" idx="12"/>
          </p:nvPr>
        </p:nvSpPr>
        <p:spPr>
          <a:xfrm>
            <a:off x="7472366" y="5578477"/>
            <a:ext cx="762000" cy="365125"/>
          </a:xfrm>
          <a:prstGeom prst="rect">
            <a:avLst/>
          </a:prstGeom>
        </p:spPr>
        <p:txBody>
          <a:bodyPr/>
          <a:lstStyle/>
          <a:p>
            <a:fld id="{A11C07D8-B3DC-4E21-BF7C-7A59ABBA22F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00000"/>
                </a:solidFill>
              </a:defRPr>
            </a:lvl1pPr>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normAutofit/>
          </a:bodyPr>
          <a:lstStyle>
            <a:lvl1pPr marL="274320" indent="-274320">
              <a:buClr>
                <a:srgbClr val="C00000"/>
              </a:buClr>
              <a:buSzPct val="130000"/>
              <a:buFont typeface="Webdings" panose="05030102010509060703" pitchFamily="18" charset="2"/>
              <a:buChar char=""/>
              <a:defRPr sz="2400">
                <a:latin typeface="Dotum" panose="020B0600000101010101" pitchFamily="34" charset="-127"/>
                <a:ea typeface="Dotum" panose="020B0600000101010101" pitchFamily="34" charset="-127"/>
              </a:defRPr>
            </a:lvl1pPr>
            <a:lvl2pPr marL="640080" indent="-246888">
              <a:buSzPct val="120000"/>
              <a:buFont typeface="Wingdings" panose="05000000000000000000" pitchFamily="2" charset="2"/>
              <a:buChar char="ü"/>
              <a:defRPr sz="2000">
                <a:latin typeface="Dotum" panose="020B0600000101010101" pitchFamily="34" charset="-127"/>
                <a:ea typeface="Dotum" panose="020B0600000101010101" pitchFamily="34" charset="-127"/>
              </a:defRPr>
            </a:lvl2pPr>
            <a:lvl3pPr marL="914400" indent="-246888">
              <a:buClr>
                <a:srgbClr val="00B050"/>
              </a:buClr>
              <a:buSzPct val="150000"/>
              <a:buFont typeface="Courier New" panose="02070309020205020404" pitchFamily="49" charset="0"/>
              <a:buChar char="o"/>
              <a:defRPr sz="2000">
                <a:latin typeface="Dotum" panose="020B0600000101010101" pitchFamily="34" charset="-127"/>
                <a:ea typeface="Dotum" panose="020B0600000101010101" pitchFamily="34" charset="-127"/>
              </a:defRPr>
            </a:lvl3pPr>
            <a:lvl4pPr marL="1188720" indent="-210312">
              <a:buClr>
                <a:srgbClr val="C00000"/>
              </a:buClr>
              <a:buSzPct val="150000"/>
              <a:buFont typeface="Wingdings" panose="05000000000000000000" pitchFamily="2" charset="2"/>
              <a:buChar char="§"/>
              <a:defRPr sz="2000">
                <a:latin typeface="Dotum" panose="020B0600000101010101" pitchFamily="34" charset="-127"/>
                <a:ea typeface="Dotum" panose="020B0600000101010101" pitchFamily="34" charset="-127"/>
              </a:defRPr>
            </a:lvl4pPr>
            <a:lvl5pPr marL="1463040" indent="-210312">
              <a:buClr>
                <a:schemeClr val="accent1">
                  <a:lumMod val="75000"/>
                </a:schemeClr>
              </a:buClr>
              <a:buSzPct val="150000"/>
              <a:buFont typeface="Arial" panose="020B0604020202020204" pitchFamily="34" charset="0"/>
              <a:buChar char="•"/>
              <a:defRPr sz="2000">
                <a:latin typeface="Dotum" panose="020B0600000101010101" pitchFamily="34" charset="-127"/>
                <a:ea typeface="Dotum" panose="020B0600000101010101" pitchFamily="34" charset="-127"/>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877839"/>
            <a:ext cx="9121587" cy="100115"/>
          </a:xfrm>
          <a:prstGeom prst="rect">
            <a:avLst/>
          </a:prstGeom>
        </p:spPr>
      </p:pic>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 y="6400800"/>
            <a:ext cx="9144002" cy="100361"/>
          </a:xfrm>
          <a:prstGeom prst="rect">
            <a:avLst/>
          </a:prstGeom>
        </p:spPr>
      </p:pic>
      <p:sp>
        <p:nvSpPr>
          <p:cNvPr id="12" name="TextBox 11"/>
          <p:cNvSpPr txBox="1"/>
          <p:nvPr userDrawn="1"/>
        </p:nvSpPr>
        <p:spPr>
          <a:xfrm>
            <a:off x="-12700" y="6477000"/>
            <a:ext cx="9156700" cy="381000"/>
          </a:xfrm>
          <a:prstGeom prst="rect">
            <a:avLst/>
          </a:prstGeom>
          <a:solidFill>
            <a:schemeClr val="bg2">
              <a:lumMod val="25000"/>
            </a:schemeClr>
          </a:solidFill>
        </p:spPr>
        <p:txBody>
          <a:bodyPr wrap="square" rtlCol="0">
            <a:spAutoFit/>
          </a:bodyPr>
          <a:lstStyle/>
          <a:p>
            <a:pPr algn="ctr"/>
            <a:r>
              <a:rPr lang="en-US" dirty="0" err="1" smtClean="0">
                <a:solidFill>
                  <a:schemeClr val="bg1"/>
                </a:solidFill>
              </a:rPr>
              <a:t>FMoH</a:t>
            </a:r>
            <a:r>
              <a:rPr lang="en-US" baseline="0" dirty="0" smtClean="0">
                <a:solidFill>
                  <a:schemeClr val="bg1"/>
                </a:solidFill>
              </a:rPr>
              <a:t>  -  Federal Strategic Health Development Plan</a:t>
            </a:r>
            <a:endParaRPr lang="en-US" dirty="0">
              <a:solidFill>
                <a:schemeClr val="bg1"/>
              </a:solidFill>
            </a:endParaRPr>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63687" y="6149277"/>
            <a:ext cx="819799" cy="721423"/>
          </a:xfrm>
          <a:prstGeom prst="rect">
            <a:avLst/>
          </a:prstGeom>
        </p:spPr>
      </p:pic>
    </p:spTree>
  </p:cSld>
  <p:clrMapOvr>
    <a:masterClrMapping/>
  </p:clrMapOvr>
  <p:transition spd="slow">
    <p:fade/>
  </p:transition>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6553200"/>
            <a:ext cx="9163050" cy="3048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2000">
              <a:schemeClr val="accent5">
                <a:lumMod val="5000"/>
                <a:lumOff val="95000"/>
              </a:schemeClr>
            </a:gs>
            <a:gs pos="100000">
              <a:schemeClr val="accent5">
                <a:lumMod val="45000"/>
                <a:lumOff val="55000"/>
              </a:schemeClr>
            </a:gs>
            <a:gs pos="100000">
              <a:schemeClr val="accent5">
                <a:lumMod val="45000"/>
                <a:lumOff val="55000"/>
              </a:schemeClr>
            </a:gs>
            <a:gs pos="92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464344"/>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3"/>
            <a:ext cx="4762500" cy="311944"/>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47708" y="132612"/>
            <a:ext cx="8229600" cy="705588"/>
          </a:xfrm>
          <a:prstGeom prst="rect">
            <a:avLst/>
          </a:prstGeom>
        </p:spPr>
        <p:txBody>
          <a:bodyPr vert="horz" lIns="0" rIns="0" bIns="0" anchor="b">
            <a:normAutofit/>
          </a:bodyPr>
          <a:lstStyle/>
          <a:p>
            <a:r>
              <a:rPr kumimoji="0" lang="en-US" dirty="0" smtClean="0"/>
              <a:t>Click to edit Master title style</a:t>
            </a:r>
            <a:endParaRPr kumimoji="0" lang="en-US" dirty="0"/>
          </a:p>
        </p:txBody>
      </p:sp>
      <p:sp>
        <p:nvSpPr>
          <p:cNvPr id="30" name="Text Placeholder 29"/>
          <p:cNvSpPr>
            <a:spLocks noGrp="1"/>
          </p:cNvSpPr>
          <p:nvPr>
            <p:ph type="body" idx="1"/>
          </p:nvPr>
        </p:nvSpPr>
        <p:spPr>
          <a:xfrm>
            <a:off x="457200" y="977956"/>
            <a:ext cx="8229600" cy="53466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400" dirty="0" smtClean="0"/>
              <a:t>SECOND NATIONAL STRATEGIC HEALTH </a:t>
            </a:r>
            <a:r>
              <a:rPr lang="en-US" sz="4400" dirty="0" smtClean="0"/>
              <a:t>DEVELOPMENT </a:t>
            </a:r>
            <a:r>
              <a:rPr lang="en-US" sz="4400" dirty="0" smtClean="0"/>
              <a:t>PLAN (FSHDPII)</a:t>
            </a:r>
            <a:endParaRPr lang="en-US" sz="4400" dirty="0"/>
          </a:p>
        </p:txBody>
      </p:sp>
      <p:sp>
        <p:nvSpPr>
          <p:cNvPr id="3" name="Subtitle 2"/>
          <p:cNvSpPr>
            <a:spLocks noGrp="1"/>
          </p:cNvSpPr>
          <p:nvPr>
            <p:ph type="subTitle" idx="1"/>
          </p:nvPr>
        </p:nvSpPr>
        <p:spPr/>
        <p:txBody>
          <a:bodyPr>
            <a:normAutofit/>
          </a:bodyPr>
          <a:lstStyle/>
          <a:p>
            <a:r>
              <a:rPr lang="en-US" sz="3200" b="1" dirty="0" smtClean="0"/>
              <a:t>FSHDPII IMPLEMENTATION PLAN</a:t>
            </a:r>
            <a:endParaRPr lang="en-US" sz="3200" b="1" dirty="0"/>
          </a:p>
        </p:txBody>
      </p:sp>
      <p:sp>
        <p:nvSpPr>
          <p:cNvPr id="5" name="Slide Number Placeholder 4"/>
          <p:cNvSpPr>
            <a:spLocks noGrp="1"/>
          </p:cNvSpPr>
          <p:nvPr>
            <p:ph type="sldNum" sz="quarter" idx="4294967295"/>
          </p:nvPr>
        </p:nvSpPr>
        <p:spPr>
          <a:xfrm>
            <a:off x="7391400" y="6454777"/>
            <a:ext cx="762000" cy="365125"/>
          </a:xfrm>
          <a:prstGeom prst="rect">
            <a:avLst/>
          </a:prstGeom>
        </p:spPr>
        <p:txBody>
          <a:bodyPr/>
          <a:lstStyle/>
          <a:p>
            <a:fld id="{A11C07D8-B3DC-4E21-BF7C-7A59ABBA22FD}" type="slidenum">
              <a:rPr lang="en-US" smtClean="0"/>
              <a:pPr/>
              <a:t>1</a:t>
            </a:fld>
            <a:endParaRPr lang="en-US"/>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Framework for Implementation of the FSHDPII</a:t>
            </a:r>
            <a:endParaRPr lang="en-US" sz="3200" dirty="0"/>
          </a:p>
        </p:txBody>
      </p:sp>
      <p:sp>
        <p:nvSpPr>
          <p:cNvPr id="3" name="Content Placeholder 2"/>
          <p:cNvSpPr>
            <a:spLocks noGrp="1"/>
          </p:cNvSpPr>
          <p:nvPr>
            <p:ph idx="1"/>
          </p:nvPr>
        </p:nvSpPr>
        <p:spPr/>
        <p:txBody>
          <a:bodyPr>
            <a:normAutofit/>
          </a:bodyPr>
          <a:lstStyle/>
          <a:p>
            <a:pPr marL="0" lvl="0" indent="0">
              <a:buFont typeface="Wingdings" pitchFamily="2" charset="2"/>
              <a:buChar char="q"/>
            </a:pPr>
            <a:r>
              <a:rPr lang="en-GB" sz="2000" b="1" dirty="0" smtClean="0">
                <a:solidFill>
                  <a:schemeClr val="accent1"/>
                </a:solidFill>
              </a:rPr>
              <a:t>Advocacy </a:t>
            </a:r>
            <a:r>
              <a:rPr lang="en-GB" sz="2000" b="1" dirty="0">
                <a:solidFill>
                  <a:schemeClr val="accent1"/>
                </a:solidFill>
              </a:rPr>
              <a:t>and Mobilization </a:t>
            </a:r>
            <a:endParaRPr lang="en-US" sz="2000" b="1" dirty="0">
              <a:solidFill>
                <a:schemeClr val="accent1"/>
              </a:solidFill>
            </a:endParaRPr>
          </a:p>
          <a:p>
            <a:pPr marL="630238" lvl="1" indent="-265113"/>
            <a:r>
              <a:rPr lang="en-US" dirty="0" smtClean="0"/>
              <a:t>Foster </a:t>
            </a:r>
            <a:r>
              <a:rPr lang="en-US" dirty="0"/>
              <a:t>ownership and consensus building through </a:t>
            </a:r>
            <a:r>
              <a:rPr lang="en-US" dirty="0" smtClean="0"/>
              <a:t>advocacy </a:t>
            </a:r>
            <a:r>
              <a:rPr lang="en-US" dirty="0"/>
              <a:t>engagement with </a:t>
            </a:r>
            <a:r>
              <a:rPr lang="en-US" dirty="0" smtClean="0"/>
              <a:t>stakeholders:</a:t>
            </a:r>
          </a:p>
          <a:p>
            <a:pPr marL="904558" lvl="2" indent="-265113"/>
            <a:r>
              <a:rPr lang="en-US" dirty="0" smtClean="0"/>
              <a:t>National Assembly(Health Committees)</a:t>
            </a:r>
          </a:p>
          <a:p>
            <a:pPr marL="904558" lvl="2" indent="-265113"/>
            <a:r>
              <a:rPr lang="en-US" dirty="0" smtClean="0"/>
              <a:t>CSOs,</a:t>
            </a:r>
          </a:p>
          <a:p>
            <a:pPr marL="904558" lvl="2" indent="-265113"/>
            <a:r>
              <a:rPr lang="en-US" dirty="0" smtClean="0"/>
              <a:t>Private Sector,</a:t>
            </a:r>
          </a:p>
          <a:p>
            <a:pPr marL="904558" lvl="2" indent="-265113"/>
            <a:r>
              <a:rPr lang="en-US" dirty="0" smtClean="0"/>
              <a:t>DPG etc. </a:t>
            </a:r>
            <a:endParaRPr lang="en-US" dirty="0"/>
          </a:p>
          <a:p>
            <a:pPr marL="0" lvl="0" indent="0">
              <a:buFont typeface="Wingdings" pitchFamily="2" charset="2"/>
              <a:buChar char="q"/>
            </a:pPr>
            <a:r>
              <a:rPr lang="en-GB" sz="2000" b="1" dirty="0" smtClean="0">
                <a:solidFill>
                  <a:schemeClr val="accent1"/>
                </a:solidFill>
              </a:rPr>
              <a:t>Revision </a:t>
            </a:r>
            <a:r>
              <a:rPr lang="en-GB" sz="2000" b="1" dirty="0">
                <a:solidFill>
                  <a:schemeClr val="accent1"/>
                </a:solidFill>
              </a:rPr>
              <a:t>of the plans/renewals </a:t>
            </a:r>
            <a:endParaRPr lang="en-US" sz="2000" b="1" dirty="0">
              <a:solidFill>
                <a:schemeClr val="accent1"/>
              </a:solidFill>
            </a:endParaRPr>
          </a:p>
          <a:p>
            <a:pPr marL="630238" lvl="1" indent="-265113"/>
            <a:r>
              <a:rPr lang="en-GB" dirty="0"/>
              <a:t>This is a renewable plan and shall be subject to revisions in line with </a:t>
            </a:r>
            <a:r>
              <a:rPr lang="en-GB" dirty="0" smtClean="0"/>
              <a:t>National </a:t>
            </a:r>
            <a:r>
              <a:rPr lang="en-GB" dirty="0"/>
              <a:t>H</a:t>
            </a:r>
            <a:r>
              <a:rPr lang="en-GB" dirty="0" smtClean="0"/>
              <a:t>ealth </a:t>
            </a:r>
            <a:r>
              <a:rPr lang="en-GB" dirty="0"/>
              <a:t>P</a:t>
            </a:r>
            <a:r>
              <a:rPr lang="en-GB" dirty="0" smtClean="0"/>
              <a:t>olicy </a:t>
            </a:r>
            <a:r>
              <a:rPr lang="en-GB" dirty="0"/>
              <a:t>thrusts, </a:t>
            </a:r>
            <a:r>
              <a:rPr lang="en-GB" dirty="0" smtClean="0"/>
              <a:t>and </a:t>
            </a:r>
            <a:r>
              <a:rPr lang="en-GB" dirty="0"/>
              <a:t>international health agenda </a:t>
            </a:r>
            <a:endParaRPr lang="en-GB" dirty="0" smtClean="0"/>
          </a:p>
          <a:p>
            <a:pPr marL="0" indent="0">
              <a:buFont typeface="Wingdings" pitchFamily="2" charset="2"/>
              <a:buChar char="q"/>
            </a:pPr>
            <a:r>
              <a:rPr lang="en-GB" sz="2000" b="1" dirty="0" smtClean="0">
                <a:solidFill>
                  <a:schemeClr val="accent1"/>
                </a:solidFill>
              </a:rPr>
              <a:t>Capacity Building</a:t>
            </a:r>
          </a:p>
          <a:p>
            <a:pPr marL="688975" lvl="1" indent="-323850"/>
            <a:r>
              <a:rPr lang="en-US" dirty="0"/>
              <a:t>C</a:t>
            </a:r>
            <a:r>
              <a:rPr lang="en-US" dirty="0" smtClean="0"/>
              <a:t>apacity </a:t>
            </a:r>
            <a:r>
              <a:rPr lang="en-US" dirty="0"/>
              <a:t>building </a:t>
            </a:r>
            <a:r>
              <a:rPr lang="en-US" dirty="0" smtClean="0"/>
              <a:t>for all implementers </a:t>
            </a:r>
            <a:r>
              <a:rPr lang="en-US" dirty="0"/>
              <a:t>as a key component </a:t>
            </a:r>
            <a:r>
              <a:rPr lang="en-US" dirty="0" smtClean="0"/>
              <a:t>for successful implementation of the FSHDPII cannot be over emphasized </a:t>
            </a:r>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1355515763"/>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5400" b="1" dirty="0"/>
              <a:t/>
            </a:r>
            <a:br>
              <a:rPr lang="en-US" sz="5400" b="1" dirty="0"/>
            </a:br>
            <a:r>
              <a:rPr lang="en-US" sz="3600" b="1" dirty="0" smtClean="0"/>
              <a:t>FSHDPII IMPLEMENTATION PLAN</a:t>
            </a:r>
            <a:endParaRPr lang="en-US" sz="3600" dirty="0"/>
          </a:p>
        </p:txBody>
      </p:sp>
      <p:sp>
        <p:nvSpPr>
          <p:cNvPr id="3" name="Content Placeholder 2"/>
          <p:cNvSpPr>
            <a:spLocks noGrp="1"/>
          </p:cNvSpPr>
          <p:nvPr>
            <p:ph idx="1"/>
          </p:nvPr>
        </p:nvSpPr>
        <p:spPr/>
        <p:txBody>
          <a:bodyPr>
            <a:noAutofit/>
          </a:bodyPr>
          <a:lstStyle/>
          <a:p>
            <a:pPr marL="0" indent="0">
              <a:buFont typeface="Wingdings" pitchFamily="2" charset="2"/>
              <a:buChar char="q"/>
            </a:pPr>
            <a:r>
              <a:rPr lang="en-US" b="1" dirty="0" smtClean="0"/>
              <a:t>What is an </a:t>
            </a:r>
            <a:r>
              <a:rPr lang="en-US" b="1" dirty="0"/>
              <a:t>I</a:t>
            </a:r>
            <a:r>
              <a:rPr lang="en-US" b="1" dirty="0" smtClean="0"/>
              <a:t>mplementation Plan?</a:t>
            </a:r>
          </a:p>
          <a:p>
            <a:pPr marL="688975" lvl="1" indent="-323850"/>
            <a:r>
              <a:rPr lang="en-US" sz="2400" dirty="0" smtClean="0"/>
              <a:t>A management tool to support achievement of the goals and objectives of the strategic plan</a:t>
            </a:r>
          </a:p>
          <a:p>
            <a:pPr marL="688975" lvl="1" indent="-323850"/>
            <a:endParaRPr lang="en-US" sz="2400" dirty="0" smtClean="0"/>
          </a:p>
          <a:p>
            <a:pPr marL="688975" lvl="1" indent="-323850"/>
            <a:r>
              <a:rPr lang="en-US" sz="2400" dirty="0" smtClean="0"/>
              <a:t>It breaks </a:t>
            </a:r>
            <a:r>
              <a:rPr lang="en-US" sz="2400" dirty="0"/>
              <a:t>each strategy into identifiable steps, assigns each step to one or more people and suggests </a:t>
            </a:r>
            <a:r>
              <a:rPr lang="en-US" sz="2400" dirty="0" smtClean="0"/>
              <a:t>the time when </a:t>
            </a:r>
            <a:r>
              <a:rPr lang="en-US" sz="2400" dirty="0"/>
              <a:t>each step will be </a:t>
            </a:r>
            <a:r>
              <a:rPr lang="en-US" sz="2400" dirty="0" smtClean="0"/>
              <a:t>completed</a:t>
            </a:r>
          </a:p>
          <a:p>
            <a:pPr marL="688975" lvl="1" indent="-323850"/>
            <a:endParaRPr lang="en-US" sz="2400" dirty="0" smtClean="0"/>
          </a:p>
          <a:p>
            <a:pPr marL="688975" lvl="1" indent="-323850"/>
            <a:r>
              <a:rPr lang="en-US" sz="2400" dirty="0" smtClean="0"/>
              <a:t>A </a:t>
            </a:r>
            <a:r>
              <a:rPr lang="en-US" sz="2400" dirty="0"/>
              <a:t>Framework for </a:t>
            </a:r>
            <a:r>
              <a:rPr lang="en-US" sz="2400" dirty="0" smtClean="0"/>
              <a:t>management, implementation </a:t>
            </a:r>
            <a:r>
              <a:rPr lang="en-US" sz="2400" dirty="0"/>
              <a:t>and reporting on the </a:t>
            </a:r>
            <a:r>
              <a:rPr lang="en-US" sz="2400" dirty="0" smtClean="0"/>
              <a:t>plan.</a:t>
            </a:r>
          </a:p>
          <a:p>
            <a:pPr marL="0" indent="0">
              <a:buNone/>
            </a:pPr>
            <a:endParaRPr lang="en-US" dirty="0" smtClean="0"/>
          </a:p>
          <a:p>
            <a:pPr marL="0" indent="0">
              <a:buNone/>
            </a:pPr>
            <a:endParaRPr lang="en-US" dirty="0"/>
          </a:p>
          <a:p>
            <a:pPr marL="0" indent="0">
              <a:buNone/>
            </a:pPr>
            <a:endParaRPr lang="en-US" dirty="0" smtClean="0"/>
          </a:p>
          <a:p>
            <a:pPr>
              <a:buSzPct val="200000"/>
            </a:pPr>
            <a:endParaRPr lang="en-US" dirty="0"/>
          </a:p>
        </p:txBody>
      </p:sp>
    </p:spTree>
    <p:extLst>
      <p:ext uri="{BB962C8B-B14F-4D97-AF65-F5344CB8AC3E}">
        <p14:creationId xmlns:p14="http://schemas.microsoft.com/office/powerpoint/2010/main" val="174638497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FSHDPII IMPLEMENTATION PLAN</a:t>
            </a:r>
            <a:endParaRPr lang="en-US" sz="4000" dirty="0"/>
          </a:p>
        </p:txBody>
      </p:sp>
      <p:sp>
        <p:nvSpPr>
          <p:cNvPr id="3" name="Content Placeholder 2"/>
          <p:cNvSpPr>
            <a:spLocks noGrp="1"/>
          </p:cNvSpPr>
          <p:nvPr>
            <p:ph idx="1"/>
          </p:nvPr>
        </p:nvSpPr>
        <p:spPr/>
        <p:txBody>
          <a:bodyPr>
            <a:noAutofit/>
          </a:bodyPr>
          <a:lstStyle/>
          <a:p>
            <a:pPr marL="569913" indent="-569913">
              <a:buFont typeface="Wingdings" pitchFamily="2" charset="2"/>
              <a:buChar char="q"/>
            </a:pPr>
            <a:r>
              <a:rPr lang="en-US" dirty="0" smtClean="0"/>
              <a:t>Guiding principles for implementation and monitoring of the plan:</a:t>
            </a:r>
          </a:p>
          <a:p>
            <a:pPr marL="749300" lvl="1" indent="-384175"/>
            <a:r>
              <a:rPr lang="en-US" sz="2400" dirty="0" smtClean="0"/>
              <a:t>Ownership and commitment to achieving the Plan results</a:t>
            </a:r>
          </a:p>
          <a:p>
            <a:pPr marL="749300" lvl="1" indent="-384175"/>
            <a:r>
              <a:rPr lang="en-US" sz="2400" dirty="0" smtClean="0"/>
              <a:t>Efforts to move the annual rate of progress beyond the current level through;</a:t>
            </a:r>
          </a:p>
          <a:p>
            <a:pPr marL="1023620" lvl="2" indent="-384175"/>
            <a:r>
              <a:rPr lang="en-US" sz="2400" dirty="0" smtClean="0"/>
              <a:t> Scaling up and </a:t>
            </a:r>
          </a:p>
          <a:p>
            <a:pPr marL="1023620" lvl="2" indent="-384175"/>
            <a:r>
              <a:rPr lang="en-US" sz="2400" dirty="0" smtClean="0"/>
              <a:t>accelerating program implementation</a:t>
            </a:r>
          </a:p>
          <a:p>
            <a:pPr marL="749300" lvl="1" indent="-384175"/>
            <a:r>
              <a:rPr lang="en-US" sz="2400" dirty="0" smtClean="0"/>
              <a:t>Joint implementation, mutual accountability and joint reporting on the Plan. </a:t>
            </a:r>
          </a:p>
          <a:p>
            <a:pPr marL="0" indent="0">
              <a:buNone/>
            </a:pPr>
            <a:endParaRPr lang="en-US" dirty="0" smtClean="0"/>
          </a:p>
          <a:p>
            <a:pPr marL="0" indent="0">
              <a:buNone/>
            </a:pPr>
            <a:r>
              <a:rPr lang="en-US" dirty="0" smtClean="0"/>
              <a:t> </a:t>
            </a:r>
          </a:p>
          <a:p>
            <a:pPr marL="0" indent="0">
              <a:buNone/>
            </a:pPr>
            <a:r>
              <a:rPr lang="en-US" dirty="0" smtClean="0"/>
              <a:t>.</a:t>
            </a:r>
          </a:p>
          <a:p>
            <a:pPr marL="0" indent="0">
              <a:buNone/>
            </a:pPr>
            <a:endParaRPr lang="en-US" dirty="0" smtClean="0"/>
          </a:p>
          <a:p>
            <a:endParaRPr lang="en-US" dirty="0"/>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Framework for Implementation of the FSHDPII</a:t>
            </a:r>
            <a:endParaRPr lang="en-US" sz="3600" dirty="0"/>
          </a:p>
        </p:txBody>
      </p:sp>
      <p:sp>
        <p:nvSpPr>
          <p:cNvPr id="3" name="Content Placeholder 2"/>
          <p:cNvSpPr>
            <a:spLocks noGrp="1"/>
          </p:cNvSpPr>
          <p:nvPr>
            <p:ph idx="1"/>
          </p:nvPr>
        </p:nvSpPr>
        <p:spPr>
          <a:xfrm>
            <a:off x="457200" y="977956"/>
            <a:ext cx="8382000" cy="5727644"/>
          </a:xfrm>
        </p:spPr>
        <p:txBody>
          <a:bodyPr>
            <a:noAutofit/>
          </a:bodyPr>
          <a:lstStyle/>
          <a:p>
            <a:pPr marL="514350" lvl="0" indent="-514350" algn="just">
              <a:lnSpc>
                <a:spcPct val="115000"/>
              </a:lnSpc>
              <a:spcBef>
                <a:spcPts val="2400"/>
              </a:spcBef>
              <a:buFont typeface="Wingdings" pitchFamily="2" charset="2"/>
              <a:buChar char="q"/>
            </a:pPr>
            <a:r>
              <a:rPr lang="en-GB" sz="2000" b="1" kern="0" dirty="0" smtClean="0">
                <a:solidFill>
                  <a:srgbClr val="365F91"/>
                </a:solidFill>
                <a:cs typeface="Times New Roman"/>
              </a:rPr>
              <a:t>The </a:t>
            </a:r>
            <a:r>
              <a:rPr lang="en-GB" sz="2000" b="1" kern="0" dirty="0">
                <a:solidFill>
                  <a:srgbClr val="365F91"/>
                </a:solidFill>
                <a:cs typeface="Times New Roman"/>
              </a:rPr>
              <a:t>Structures and Institutions involved in the </a:t>
            </a:r>
            <a:r>
              <a:rPr lang="en-GB" sz="2000" b="1" kern="0" dirty="0" smtClean="0">
                <a:solidFill>
                  <a:srgbClr val="365F91"/>
                </a:solidFill>
                <a:cs typeface="Times New Roman"/>
              </a:rPr>
              <a:t>implementation</a:t>
            </a:r>
          </a:p>
          <a:p>
            <a:pPr marL="749300" lvl="1" indent="-384175" algn="just">
              <a:lnSpc>
                <a:spcPct val="115000"/>
              </a:lnSpc>
              <a:spcBef>
                <a:spcPts val="2400"/>
              </a:spcBef>
            </a:pPr>
            <a:r>
              <a:rPr lang="en-US" dirty="0" smtClean="0"/>
              <a:t>The implementation plan is to </a:t>
            </a:r>
            <a:r>
              <a:rPr lang="en-US" dirty="0"/>
              <a:t>ensure alignment of </a:t>
            </a:r>
            <a:r>
              <a:rPr lang="en-US" dirty="0" err="1"/>
              <a:t>programmes</a:t>
            </a:r>
            <a:r>
              <a:rPr lang="en-US" dirty="0"/>
              <a:t> and build synergies for integrated and more efficient </a:t>
            </a:r>
            <a:r>
              <a:rPr lang="en-US" dirty="0" err="1"/>
              <a:t>programme</a:t>
            </a:r>
            <a:r>
              <a:rPr lang="en-US" dirty="0"/>
              <a:t> implementation leading to improved service delivery</a:t>
            </a:r>
            <a:endParaRPr lang="en-GB" b="1" kern="0" dirty="0" smtClean="0">
              <a:solidFill>
                <a:srgbClr val="365F91"/>
              </a:solidFill>
              <a:cs typeface="Times New Roman"/>
            </a:endParaRPr>
          </a:p>
          <a:p>
            <a:pPr marL="749300" lvl="1" indent="-384175" algn="just">
              <a:lnSpc>
                <a:spcPct val="115000"/>
              </a:lnSpc>
              <a:spcBef>
                <a:spcPts val="2400"/>
              </a:spcBef>
            </a:pPr>
            <a:r>
              <a:rPr lang="en-GB" dirty="0" smtClean="0">
                <a:solidFill>
                  <a:prstClr val="black"/>
                </a:solidFill>
                <a:cs typeface="Tahoma"/>
              </a:rPr>
              <a:t>Federal DAPs shall </a:t>
            </a:r>
            <a:r>
              <a:rPr lang="en-GB" dirty="0">
                <a:solidFill>
                  <a:prstClr val="black"/>
                </a:solidFill>
                <a:cs typeface="Tahoma"/>
              </a:rPr>
              <a:t>take lead role in the management of implementation of the </a:t>
            </a:r>
            <a:r>
              <a:rPr lang="en-GB" dirty="0" smtClean="0">
                <a:solidFill>
                  <a:prstClr val="black"/>
                </a:solidFill>
                <a:cs typeface="Tahoma"/>
              </a:rPr>
              <a:t>FSHDPII. </a:t>
            </a:r>
          </a:p>
          <a:p>
            <a:pPr marL="1023620" lvl="2" indent="-384175" algn="just">
              <a:lnSpc>
                <a:spcPct val="115000"/>
              </a:lnSpc>
              <a:spcBef>
                <a:spcPts val="2400"/>
              </a:spcBef>
            </a:pPr>
            <a:r>
              <a:rPr lang="en-GB" dirty="0" smtClean="0">
                <a:solidFill>
                  <a:prstClr val="black"/>
                </a:solidFill>
                <a:cs typeface="Tahoma"/>
              </a:rPr>
              <a:t>Each entity is the owner of their plan and your commitment to implement the plan cannot be over emphasized.</a:t>
            </a:r>
          </a:p>
          <a:p>
            <a:pPr marL="1023620" lvl="2" indent="-384175" algn="just">
              <a:lnSpc>
                <a:spcPct val="115000"/>
              </a:lnSpc>
              <a:spcBef>
                <a:spcPts val="2400"/>
              </a:spcBef>
            </a:pPr>
            <a:r>
              <a:rPr lang="en-GB" dirty="0" smtClean="0">
                <a:solidFill>
                  <a:prstClr val="black"/>
                </a:solidFill>
                <a:cs typeface="Tahoma"/>
              </a:rPr>
              <a:t>The TWG for development and implementation of the FSHDPII is made up of the Heads of the Planning Cell of each entity and FMOH (DHPRS) to provide </a:t>
            </a:r>
            <a:r>
              <a:rPr lang="en-GB" smtClean="0">
                <a:solidFill>
                  <a:prstClr val="black"/>
                </a:solidFill>
                <a:cs typeface="Tahoma"/>
              </a:rPr>
              <a:t>Secretariat.</a:t>
            </a:r>
            <a:endParaRPr lang="en-GB" dirty="0" smtClean="0">
              <a:solidFill>
                <a:prstClr val="black"/>
              </a:solidFill>
              <a:cs typeface="Tahoma"/>
            </a:endParaRPr>
          </a:p>
          <a:p>
            <a:pPr marL="749300" lvl="1" indent="-384175" algn="just">
              <a:lnSpc>
                <a:spcPct val="115000"/>
              </a:lnSpc>
              <a:spcBef>
                <a:spcPts val="2400"/>
              </a:spcBef>
            </a:pPr>
            <a:endParaRPr lang="en-US" dirty="0">
              <a:solidFill>
                <a:prstClr val="black"/>
              </a:solidFill>
              <a:cs typeface="Times New Roman"/>
            </a:endParaRPr>
          </a:p>
        </p:txBody>
      </p:sp>
    </p:spTree>
    <p:extLst>
      <p:ext uri="{BB962C8B-B14F-4D97-AF65-F5344CB8AC3E}">
        <p14:creationId xmlns:p14="http://schemas.microsoft.com/office/powerpoint/2010/main" val="2552633251"/>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Framework for Implementation of the FSHDPII</a:t>
            </a:r>
            <a:endParaRPr lang="en-US" sz="3200" dirty="0"/>
          </a:p>
        </p:txBody>
      </p:sp>
      <p:sp>
        <p:nvSpPr>
          <p:cNvPr id="3" name="Content Placeholder 2"/>
          <p:cNvSpPr>
            <a:spLocks noGrp="1"/>
          </p:cNvSpPr>
          <p:nvPr>
            <p:ph idx="1"/>
          </p:nvPr>
        </p:nvSpPr>
        <p:spPr/>
        <p:txBody>
          <a:bodyPr>
            <a:normAutofit/>
          </a:bodyPr>
          <a:lstStyle/>
          <a:p>
            <a:pPr marL="749300" lvl="1" indent="-384175" algn="just">
              <a:lnSpc>
                <a:spcPct val="110000"/>
              </a:lnSpc>
              <a:spcBef>
                <a:spcPts val="0"/>
              </a:spcBef>
            </a:pPr>
            <a:r>
              <a:rPr lang="en-GB" dirty="0" smtClean="0">
                <a:solidFill>
                  <a:prstClr val="black"/>
                </a:solidFill>
                <a:cs typeface="Tahoma"/>
              </a:rPr>
              <a:t>Core Team (Planning Cell) of the DAPs will be responsible for driving the process of implementation. </a:t>
            </a:r>
          </a:p>
          <a:p>
            <a:pPr marL="1023620" lvl="2" indent="-384175" algn="just">
              <a:lnSpc>
                <a:spcPct val="110000"/>
              </a:lnSpc>
              <a:spcBef>
                <a:spcPts val="0"/>
              </a:spcBef>
            </a:pPr>
            <a:r>
              <a:rPr lang="en-GB" dirty="0" smtClean="0">
                <a:solidFill>
                  <a:prstClr val="black"/>
                </a:solidFill>
                <a:cs typeface="Tahoma"/>
              </a:rPr>
              <a:t>Expand the membership of the Planning Cell </a:t>
            </a:r>
            <a:r>
              <a:rPr lang="en-US" dirty="0" smtClean="0"/>
              <a:t>to include all major stakeholders thus buying increased goodwill towards the plan implementation</a:t>
            </a:r>
          </a:p>
          <a:p>
            <a:pPr marL="1023620" lvl="2" indent="-384175" algn="just">
              <a:lnSpc>
                <a:spcPct val="110000"/>
              </a:lnSpc>
              <a:spcBef>
                <a:spcPts val="0"/>
              </a:spcBef>
            </a:pPr>
            <a:endParaRPr lang="en-GB" dirty="0" smtClean="0">
              <a:solidFill>
                <a:prstClr val="black"/>
              </a:solidFill>
              <a:cs typeface="Tahoma"/>
            </a:endParaRPr>
          </a:p>
          <a:p>
            <a:pPr marL="749300" lvl="1" indent="-384175" algn="just">
              <a:lnSpc>
                <a:spcPct val="110000"/>
              </a:lnSpc>
              <a:spcBef>
                <a:spcPts val="0"/>
              </a:spcBef>
            </a:pPr>
            <a:r>
              <a:rPr lang="en-GB" dirty="0" smtClean="0">
                <a:solidFill>
                  <a:prstClr val="black"/>
                </a:solidFill>
                <a:cs typeface="Arial" pitchFamily="34" charset="0"/>
              </a:rPr>
              <a:t>Head of each entity (DAPs) shall take overall responsibility in supervision of the implementation of its Plan</a:t>
            </a:r>
          </a:p>
          <a:p>
            <a:pPr marL="1023620" lvl="2" indent="-384175" algn="just">
              <a:lnSpc>
                <a:spcPct val="110000"/>
              </a:lnSpc>
              <a:spcBef>
                <a:spcPts val="0"/>
              </a:spcBef>
            </a:pPr>
            <a:r>
              <a:rPr lang="en-GB" dirty="0" smtClean="0">
                <a:solidFill>
                  <a:prstClr val="black"/>
                </a:solidFill>
                <a:cs typeface="Arial" pitchFamily="34" charset="0"/>
              </a:rPr>
              <a:t>While the Honourable Minister  is </a:t>
            </a:r>
            <a:r>
              <a:rPr lang="en-US" dirty="0" smtClean="0">
                <a:cs typeface="Arial" pitchFamily="34" charset="0"/>
              </a:rPr>
              <a:t>saddled with the responsibility of providing overarching support to the </a:t>
            </a:r>
            <a:r>
              <a:rPr lang="en-US" dirty="0" err="1" smtClean="0">
                <a:cs typeface="Arial" pitchFamily="34" charset="0"/>
              </a:rPr>
              <a:t>FMoH</a:t>
            </a:r>
            <a:r>
              <a:rPr lang="en-US" dirty="0" smtClean="0">
                <a:cs typeface="Arial" pitchFamily="34" charset="0"/>
              </a:rPr>
              <a:t>/</a:t>
            </a:r>
            <a:r>
              <a:rPr lang="en-US" dirty="0" err="1" smtClean="0">
                <a:cs typeface="Arial" pitchFamily="34" charset="0"/>
              </a:rPr>
              <a:t>SMoH</a:t>
            </a:r>
            <a:r>
              <a:rPr lang="en-US" dirty="0" smtClean="0">
                <a:cs typeface="Arial" pitchFamily="34" charset="0"/>
              </a:rPr>
              <a:t> to facilitate the implementation of their various SHDPs</a:t>
            </a:r>
            <a:r>
              <a:rPr lang="en-US" dirty="0" smtClean="0"/>
              <a:t>.</a:t>
            </a:r>
            <a:endParaRPr lang="en-US" dirty="0" smtClean="0">
              <a:solidFill>
                <a:prstClr val="black"/>
              </a:solidFill>
              <a:cs typeface="Tahoma"/>
            </a:endParaRPr>
          </a:p>
          <a:p>
            <a:pPr marL="749300" lvl="1" indent="-384175" algn="just">
              <a:lnSpc>
                <a:spcPct val="110000"/>
              </a:lnSpc>
              <a:spcBef>
                <a:spcPts val="0"/>
              </a:spcBef>
            </a:pPr>
            <a:endParaRPr lang="en-US" dirty="0" smtClean="0">
              <a:solidFill>
                <a:prstClr val="black"/>
              </a:solidFill>
              <a:cs typeface="Tahoma"/>
            </a:endParaRPr>
          </a:p>
          <a:p>
            <a:pPr marL="749300" lvl="1" indent="-384175" algn="just">
              <a:lnSpc>
                <a:spcPct val="110000"/>
              </a:lnSpc>
              <a:spcBef>
                <a:spcPts val="0"/>
              </a:spcBef>
            </a:pPr>
            <a:r>
              <a:rPr lang="en-US" dirty="0" smtClean="0">
                <a:solidFill>
                  <a:prstClr val="black"/>
                </a:solidFill>
                <a:cs typeface="Tahoma"/>
              </a:rPr>
              <a:t>The FSHDPII shall guide development of the Medium Term Plans and annual operational plans for all planning entities.</a:t>
            </a:r>
            <a:endParaRPr lang="en-US" dirty="0"/>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3200" dirty="0" smtClean="0"/>
              <a:t>Framework for Implementation of the FSHDPII</a:t>
            </a:r>
            <a:endParaRPr lang="en-US" sz="3200" dirty="0"/>
          </a:p>
        </p:txBody>
      </p:sp>
      <p:sp>
        <p:nvSpPr>
          <p:cNvPr id="3" name="Content Placeholder 2"/>
          <p:cNvSpPr>
            <a:spLocks noGrp="1"/>
          </p:cNvSpPr>
          <p:nvPr>
            <p:ph idx="1"/>
          </p:nvPr>
        </p:nvSpPr>
        <p:spPr>
          <a:xfrm>
            <a:off x="457200" y="977956"/>
            <a:ext cx="8458200" cy="5346644"/>
          </a:xfrm>
        </p:spPr>
        <p:txBody>
          <a:bodyPr>
            <a:normAutofit/>
          </a:bodyPr>
          <a:lstStyle/>
          <a:p>
            <a:pPr marL="0" indent="0" algn="just">
              <a:buFont typeface="Wingdings" pitchFamily="2" charset="2"/>
              <a:buChar char="q"/>
            </a:pPr>
            <a:r>
              <a:rPr lang="en-US" sz="2000" b="1" kern="0" dirty="0" smtClean="0">
                <a:solidFill>
                  <a:srgbClr val="365F91"/>
                </a:solidFill>
                <a:cs typeface="Times New Roman"/>
              </a:rPr>
              <a:t>Cross </a:t>
            </a:r>
            <a:r>
              <a:rPr lang="en-US" sz="2000" b="1" kern="0" dirty="0">
                <a:solidFill>
                  <a:srgbClr val="365F91"/>
                </a:solidFill>
                <a:cs typeface="Times New Roman"/>
              </a:rPr>
              <a:t>Sector Collaboration and Synergy with related MDAs </a:t>
            </a:r>
            <a:endParaRPr lang="en-US" sz="2000" b="1" kern="0" dirty="0" smtClean="0">
              <a:solidFill>
                <a:srgbClr val="365F91"/>
              </a:solidFill>
              <a:cs typeface="Times New Roman"/>
            </a:endParaRPr>
          </a:p>
          <a:p>
            <a:pPr marL="688975" lvl="1" indent="-323850" algn="just"/>
            <a:r>
              <a:rPr lang="en-US" dirty="0"/>
              <a:t>Effective implementation of the FSHDPII will require multi-</a:t>
            </a:r>
            <a:r>
              <a:rPr lang="en-US" dirty="0" err="1"/>
              <a:t>sectoral</a:t>
            </a:r>
            <a:r>
              <a:rPr lang="en-US" dirty="0"/>
              <a:t> effort and approach with various health stakeholders playing different roles which are complimentary and synergistic</a:t>
            </a:r>
            <a:r>
              <a:rPr lang="en-US" dirty="0" smtClean="0"/>
              <a:t>.</a:t>
            </a:r>
          </a:p>
          <a:p>
            <a:pPr marL="688975" lvl="1" indent="-323850" algn="just"/>
            <a:endParaRPr lang="en-US" sz="800" dirty="0" smtClean="0"/>
          </a:p>
          <a:p>
            <a:pPr marL="688975" lvl="1" indent="-323850" algn="just"/>
            <a:r>
              <a:rPr lang="en-US" dirty="0" smtClean="0"/>
              <a:t>The </a:t>
            </a:r>
            <a:r>
              <a:rPr lang="en-US" dirty="0"/>
              <a:t>multi-</a:t>
            </a:r>
            <a:r>
              <a:rPr lang="en-US" dirty="0" err="1"/>
              <a:t>sectoral</a:t>
            </a:r>
            <a:r>
              <a:rPr lang="en-US" dirty="0"/>
              <a:t> approach should </a:t>
            </a:r>
            <a:r>
              <a:rPr lang="en-US" dirty="0" smtClean="0"/>
              <a:t>include all health stakeholders </a:t>
            </a:r>
            <a:r>
              <a:rPr lang="en-US" dirty="0"/>
              <a:t>participation and </a:t>
            </a:r>
            <a:r>
              <a:rPr lang="en-US" dirty="0" smtClean="0"/>
              <a:t>mutual accountability </a:t>
            </a:r>
            <a:r>
              <a:rPr lang="en-US" dirty="0"/>
              <a:t>in Health services delivery, administration and </a:t>
            </a:r>
            <a:r>
              <a:rPr lang="en-US" dirty="0" smtClean="0"/>
              <a:t>management</a:t>
            </a:r>
          </a:p>
          <a:p>
            <a:pPr marL="688975" lvl="1" indent="-323850" algn="just"/>
            <a:endParaRPr lang="en-US" sz="1000" dirty="0" smtClean="0"/>
          </a:p>
          <a:p>
            <a:pPr marL="0" indent="0" algn="just">
              <a:buNone/>
            </a:pPr>
            <a:endParaRPr lang="en-US" sz="800" dirty="0"/>
          </a:p>
          <a:p>
            <a:pPr marL="344488" lvl="0" indent="-344488" algn="just">
              <a:buFont typeface="Wingdings" pitchFamily="2" charset="2"/>
              <a:buChar char="q"/>
            </a:pPr>
            <a:r>
              <a:rPr lang="en-GB" sz="2000" b="1" dirty="0" smtClean="0">
                <a:solidFill>
                  <a:schemeClr val="accent2">
                    <a:lumMod val="50000"/>
                  </a:schemeClr>
                </a:solidFill>
              </a:rPr>
              <a:t>Coordination </a:t>
            </a:r>
            <a:r>
              <a:rPr lang="en-GB" sz="2000" b="1" dirty="0">
                <a:solidFill>
                  <a:schemeClr val="accent2">
                    <a:lumMod val="50000"/>
                  </a:schemeClr>
                </a:solidFill>
              </a:rPr>
              <a:t>with Strategic </a:t>
            </a:r>
            <a:r>
              <a:rPr lang="en-GB" sz="2000" b="1" dirty="0" smtClean="0">
                <a:solidFill>
                  <a:schemeClr val="accent2">
                    <a:lumMod val="50000"/>
                  </a:schemeClr>
                </a:solidFill>
              </a:rPr>
              <a:t>Partners </a:t>
            </a:r>
            <a:r>
              <a:rPr lang="en-GB" sz="2000" b="1" dirty="0">
                <a:solidFill>
                  <a:schemeClr val="accent2">
                    <a:lumMod val="50000"/>
                  </a:schemeClr>
                </a:solidFill>
              </a:rPr>
              <a:t>such </a:t>
            </a:r>
            <a:r>
              <a:rPr lang="en-GB" sz="2000" b="1" dirty="0" smtClean="0">
                <a:solidFill>
                  <a:schemeClr val="accent2">
                    <a:lumMod val="50000"/>
                  </a:schemeClr>
                </a:solidFill>
              </a:rPr>
              <a:t>as Development </a:t>
            </a:r>
            <a:r>
              <a:rPr lang="en-GB" sz="2000" b="1" dirty="0">
                <a:solidFill>
                  <a:schemeClr val="accent2">
                    <a:lumMod val="50000"/>
                  </a:schemeClr>
                </a:solidFill>
              </a:rPr>
              <a:t>Partners in health </a:t>
            </a:r>
            <a:endParaRPr lang="en-GB" sz="2000" b="1" dirty="0" smtClean="0">
              <a:solidFill>
                <a:schemeClr val="accent2">
                  <a:lumMod val="50000"/>
                </a:schemeClr>
              </a:solidFill>
            </a:endParaRPr>
          </a:p>
          <a:p>
            <a:pPr marL="365760" lvl="1" indent="0" algn="just"/>
            <a:r>
              <a:rPr lang="en-US" dirty="0"/>
              <a:t>Development Partners alignment and </a:t>
            </a:r>
            <a:r>
              <a:rPr lang="en-US" dirty="0" smtClean="0"/>
              <a:t>inputs: </a:t>
            </a:r>
          </a:p>
          <a:p>
            <a:pPr marL="969963" lvl="2" indent="-339725" algn="just"/>
            <a:r>
              <a:rPr lang="en-US" dirty="0" smtClean="0"/>
              <a:t>Development </a:t>
            </a:r>
            <a:r>
              <a:rPr lang="en-US" dirty="0"/>
              <a:t>Partners should institutionalize the plan into </a:t>
            </a:r>
            <a:r>
              <a:rPr lang="en-US" dirty="0" smtClean="0"/>
              <a:t>their existing </a:t>
            </a:r>
            <a:r>
              <a:rPr lang="en-US" dirty="0"/>
              <a:t>programs and frameworks to actively support the </a:t>
            </a:r>
            <a:r>
              <a:rPr lang="en-US" dirty="0" smtClean="0"/>
              <a:t>implementation.</a:t>
            </a:r>
          </a:p>
          <a:p>
            <a:pPr marL="0" indent="0" algn="just">
              <a:buNone/>
            </a:pPr>
            <a:endParaRPr lang="en-US" sz="2000" dirty="0"/>
          </a:p>
          <a:p>
            <a:pPr marL="0" lvl="0" indent="0" algn="just">
              <a:buNone/>
            </a:pPr>
            <a:endParaRPr lang="en-US" sz="2000" dirty="0"/>
          </a:p>
          <a:p>
            <a:pPr marL="0" indent="0" algn="just">
              <a:buNone/>
            </a:pPr>
            <a:endParaRPr lang="en-US" sz="2000" dirty="0"/>
          </a:p>
        </p:txBody>
      </p:sp>
    </p:spTree>
    <p:extLst>
      <p:ext uri="{BB962C8B-B14F-4D97-AF65-F5344CB8AC3E}">
        <p14:creationId xmlns:p14="http://schemas.microsoft.com/office/powerpoint/2010/main" val="3043576114"/>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Framework for Implementation of the FSHDPII</a:t>
            </a:r>
            <a:endParaRPr lang="en-US" sz="3200" dirty="0"/>
          </a:p>
        </p:txBody>
      </p:sp>
      <p:sp>
        <p:nvSpPr>
          <p:cNvPr id="3" name="Content Placeholder 2"/>
          <p:cNvSpPr>
            <a:spLocks noGrp="1"/>
          </p:cNvSpPr>
          <p:nvPr>
            <p:ph idx="1"/>
          </p:nvPr>
        </p:nvSpPr>
        <p:spPr/>
        <p:txBody>
          <a:bodyPr>
            <a:noAutofit/>
          </a:bodyPr>
          <a:lstStyle/>
          <a:p>
            <a:pPr marL="404813" lvl="0" indent="-404813">
              <a:buFont typeface="Wingdings" pitchFamily="2" charset="2"/>
              <a:buChar char="q"/>
            </a:pPr>
            <a:r>
              <a:rPr lang="en-GB" b="1" dirty="0" smtClean="0">
                <a:solidFill>
                  <a:schemeClr val="tx2"/>
                </a:solidFill>
              </a:rPr>
              <a:t>Public </a:t>
            </a:r>
            <a:r>
              <a:rPr lang="en-GB" b="1" dirty="0">
                <a:solidFill>
                  <a:schemeClr val="tx2"/>
                </a:solidFill>
              </a:rPr>
              <a:t>sector participation in the delivery of the objectives of the </a:t>
            </a:r>
            <a:r>
              <a:rPr lang="en-GB" b="1" dirty="0" smtClean="0">
                <a:solidFill>
                  <a:schemeClr val="tx2"/>
                </a:solidFill>
              </a:rPr>
              <a:t>FSHDP</a:t>
            </a:r>
            <a:endParaRPr lang="en-US" b="1" dirty="0">
              <a:solidFill>
                <a:schemeClr val="tx2"/>
              </a:solidFill>
            </a:endParaRPr>
          </a:p>
          <a:p>
            <a:pPr marL="688975" lvl="1" indent="-323850"/>
            <a:endParaRPr lang="en-US" sz="2400" dirty="0" smtClean="0"/>
          </a:p>
          <a:p>
            <a:pPr marL="688975" lvl="1" indent="-323850"/>
            <a:r>
              <a:rPr lang="en-US" sz="2400" dirty="0" smtClean="0"/>
              <a:t>PPP initiative in the delivery of health services will </a:t>
            </a:r>
            <a:r>
              <a:rPr lang="en-US" sz="2400" dirty="0"/>
              <a:t>improve the efficiency and quality of the services </a:t>
            </a:r>
            <a:r>
              <a:rPr lang="en-US" sz="2400" dirty="0" smtClean="0"/>
              <a:t>and reduce costs</a:t>
            </a:r>
          </a:p>
          <a:p>
            <a:pPr marL="688975" lvl="1" indent="-323850"/>
            <a:endParaRPr lang="en-US" sz="2400" dirty="0" smtClean="0"/>
          </a:p>
          <a:p>
            <a:pPr marL="688975" lvl="1" indent="-323850"/>
            <a:r>
              <a:rPr lang="en-US" sz="2400" dirty="0"/>
              <a:t>Best practices in delivery of health services in a cost effective </a:t>
            </a:r>
            <a:r>
              <a:rPr lang="en-US" sz="2400" dirty="0" smtClean="0"/>
              <a:t>manner such as stimulating </a:t>
            </a:r>
            <a:r>
              <a:rPr lang="en-US" sz="2400" dirty="0"/>
              <a:t>outsourcing and subcontracting of non-core services </a:t>
            </a:r>
            <a:endParaRPr lang="en-US" sz="2400" dirty="0" smtClean="0"/>
          </a:p>
          <a:p>
            <a:pPr marL="0" indent="0">
              <a:buNone/>
            </a:pPr>
            <a:endParaRPr lang="en-US" b="1" dirty="0">
              <a:solidFill>
                <a:schemeClr val="tx2"/>
              </a:solidFill>
            </a:endParaRPr>
          </a:p>
          <a:p>
            <a:pPr marL="0" indent="0">
              <a:buNone/>
            </a:pPr>
            <a:endParaRPr lang="en-US" dirty="0"/>
          </a:p>
        </p:txBody>
      </p:sp>
    </p:spTree>
    <p:extLst>
      <p:ext uri="{BB962C8B-B14F-4D97-AF65-F5344CB8AC3E}">
        <p14:creationId xmlns:p14="http://schemas.microsoft.com/office/powerpoint/2010/main" val="3068319305"/>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Framework for Implementation of the FSHDPII</a:t>
            </a:r>
            <a:endParaRPr lang="en-US" sz="3200" dirty="0"/>
          </a:p>
        </p:txBody>
      </p:sp>
      <p:sp>
        <p:nvSpPr>
          <p:cNvPr id="3" name="Content Placeholder 2"/>
          <p:cNvSpPr>
            <a:spLocks noGrp="1"/>
          </p:cNvSpPr>
          <p:nvPr>
            <p:ph idx="1"/>
          </p:nvPr>
        </p:nvSpPr>
        <p:spPr/>
        <p:txBody>
          <a:bodyPr>
            <a:normAutofit/>
          </a:bodyPr>
          <a:lstStyle/>
          <a:p>
            <a:pPr marL="404813" indent="-404813">
              <a:buFont typeface="Wingdings" pitchFamily="2" charset="2"/>
              <a:buChar char="q"/>
            </a:pPr>
            <a:r>
              <a:rPr lang="en-GB" sz="2200" b="1" dirty="0" smtClean="0">
                <a:solidFill>
                  <a:schemeClr val="tx2"/>
                </a:solidFill>
              </a:rPr>
              <a:t>Civil Society and general public including the Gender and Social Inclusion(G&amp;SI) considerations</a:t>
            </a:r>
          </a:p>
          <a:p>
            <a:pPr marL="630238" lvl="1" indent="-265113"/>
            <a:r>
              <a:rPr lang="en-US" sz="2200" dirty="0" smtClean="0"/>
              <a:t>CSOs due to proven interest in contributing to the improvement of the health status of their communities, will be invited to participate in the implementation of the plan for transparency and mutual accountability.</a:t>
            </a:r>
          </a:p>
          <a:p>
            <a:pPr marL="0" lvl="0" indent="0">
              <a:buFont typeface="Wingdings" pitchFamily="2" charset="2"/>
              <a:buChar char="q"/>
            </a:pPr>
            <a:r>
              <a:rPr lang="en-GB" sz="2200" b="1" dirty="0" smtClean="0">
                <a:solidFill>
                  <a:schemeClr val="tx2"/>
                </a:solidFill>
              </a:rPr>
              <a:t>Resourcing and financing the implementation plan </a:t>
            </a:r>
            <a:endParaRPr lang="en-US" sz="2200" b="1" dirty="0" smtClean="0">
              <a:solidFill>
                <a:schemeClr val="tx2"/>
              </a:solidFill>
            </a:endParaRPr>
          </a:p>
          <a:p>
            <a:pPr marL="630238" lvl="1" indent="-265113"/>
            <a:r>
              <a:rPr lang="en-GB" sz="2200" dirty="0" smtClean="0"/>
              <a:t>Secure sustainable financing for the FSHDPII, develop operational plans and subsequent annual budgets. </a:t>
            </a:r>
          </a:p>
          <a:p>
            <a:pPr marL="630238" lvl="1" indent="-265113"/>
            <a:r>
              <a:rPr lang="en-US" sz="2200" dirty="0" smtClean="0"/>
              <a:t>Source for additional financing for health and promote financial transparency, accountability and management systems</a:t>
            </a:r>
            <a:endParaRPr lang="en-GB" sz="2200" dirty="0" smtClean="0"/>
          </a:p>
          <a:p>
            <a:pPr marL="630238" lvl="1" indent="-265113"/>
            <a:r>
              <a:rPr lang="en-US" sz="2200" dirty="0" smtClean="0"/>
              <a:t>Signing of the IHP+ Country Compact with </a:t>
            </a:r>
            <a:r>
              <a:rPr lang="en-GB" sz="2200" dirty="0" smtClean="0"/>
              <a:t>Development Partners to mainstream their activities to the plan</a:t>
            </a:r>
            <a:r>
              <a:rPr lang="en-US" sz="2200" dirty="0" smtClean="0"/>
              <a:t>.</a:t>
            </a:r>
          </a:p>
          <a:p>
            <a:endParaRPr lang="en-US" sz="2200" dirty="0"/>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Framework for Implementation of the FSHDPII</a:t>
            </a:r>
            <a:endParaRPr lang="en-US" sz="3200" dirty="0"/>
          </a:p>
        </p:txBody>
      </p:sp>
      <p:sp>
        <p:nvSpPr>
          <p:cNvPr id="3" name="Content Placeholder 2"/>
          <p:cNvSpPr>
            <a:spLocks noGrp="1"/>
          </p:cNvSpPr>
          <p:nvPr>
            <p:ph idx="1"/>
          </p:nvPr>
        </p:nvSpPr>
        <p:spPr/>
        <p:txBody>
          <a:bodyPr>
            <a:normAutofit/>
          </a:bodyPr>
          <a:lstStyle/>
          <a:p>
            <a:pPr marL="0" lvl="0" indent="0">
              <a:buFont typeface="Wingdings" pitchFamily="2" charset="2"/>
              <a:buChar char="q"/>
            </a:pPr>
            <a:r>
              <a:rPr lang="en-GB" sz="2200" b="1" dirty="0" smtClean="0">
                <a:solidFill>
                  <a:schemeClr val="accent1"/>
                </a:solidFill>
              </a:rPr>
              <a:t>Review </a:t>
            </a:r>
            <a:r>
              <a:rPr lang="en-GB" sz="2200" b="1" dirty="0">
                <a:solidFill>
                  <a:schemeClr val="accent1"/>
                </a:solidFill>
              </a:rPr>
              <a:t>of plan improvements of implementation </a:t>
            </a:r>
            <a:endParaRPr lang="en-US" sz="2200" b="1" dirty="0">
              <a:solidFill>
                <a:schemeClr val="accent1"/>
              </a:solidFill>
            </a:endParaRPr>
          </a:p>
          <a:p>
            <a:pPr marL="749300" lvl="1" indent="-384175"/>
            <a:r>
              <a:rPr lang="en-GB" sz="2200" dirty="0"/>
              <a:t>Review of implementation shall be </a:t>
            </a:r>
            <a:r>
              <a:rPr lang="en-GB" sz="2200" dirty="0" smtClean="0"/>
              <a:t>conducted annually (JAR) at mid term (MTR) and end term (ETR)</a:t>
            </a:r>
          </a:p>
          <a:p>
            <a:pPr marL="0" lvl="0" indent="0">
              <a:buFont typeface="Wingdings" pitchFamily="2" charset="2"/>
              <a:buChar char="q"/>
            </a:pPr>
            <a:endParaRPr lang="en-GB" sz="2200" b="1" dirty="0" smtClean="0">
              <a:solidFill>
                <a:schemeClr val="accent1"/>
              </a:solidFill>
            </a:endParaRPr>
          </a:p>
          <a:p>
            <a:pPr marL="0" lvl="0" indent="0">
              <a:buFont typeface="Wingdings" pitchFamily="2" charset="2"/>
              <a:buChar char="q"/>
            </a:pPr>
            <a:r>
              <a:rPr lang="en-GB" sz="2200" b="1" dirty="0" smtClean="0">
                <a:solidFill>
                  <a:schemeClr val="accent1"/>
                </a:solidFill>
              </a:rPr>
              <a:t>M&amp;E </a:t>
            </a:r>
            <a:r>
              <a:rPr lang="en-GB" sz="2200" b="1" dirty="0">
                <a:solidFill>
                  <a:schemeClr val="accent1"/>
                </a:solidFill>
              </a:rPr>
              <a:t>and Reporting on the </a:t>
            </a:r>
            <a:r>
              <a:rPr lang="en-GB" sz="2200" b="1" dirty="0" smtClean="0">
                <a:solidFill>
                  <a:schemeClr val="accent1"/>
                </a:solidFill>
              </a:rPr>
              <a:t>Plan</a:t>
            </a:r>
            <a:endParaRPr lang="en-US" sz="2200" b="1" dirty="0">
              <a:solidFill>
                <a:schemeClr val="accent1"/>
              </a:solidFill>
            </a:endParaRPr>
          </a:p>
          <a:p>
            <a:pPr marL="749300" lvl="1" indent="-384175"/>
            <a:r>
              <a:rPr lang="en-GB" sz="2200" dirty="0" smtClean="0"/>
              <a:t>As </a:t>
            </a:r>
            <a:r>
              <a:rPr lang="en-GB" sz="2200" dirty="0"/>
              <a:t>articulated in the M&amp;E plan </a:t>
            </a:r>
            <a:r>
              <a:rPr lang="en-GB" sz="2200" dirty="0" smtClean="0"/>
              <a:t>(Volume II of </a:t>
            </a:r>
            <a:r>
              <a:rPr lang="en-GB" sz="2200" dirty="0"/>
              <a:t>the </a:t>
            </a:r>
            <a:r>
              <a:rPr lang="en-GB" sz="2200" dirty="0" smtClean="0"/>
              <a:t>FSHDPII</a:t>
            </a:r>
            <a:r>
              <a:rPr lang="en-GB" sz="2200" dirty="0"/>
              <a:t>). What are the core provisions</a:t>
            </a:r>
            <a:r>
              <a:rPr lang="en-GB" sz="2200" dirty="0" smtClean="0"/>
              <a:t>?</a:t>
            </a:r>
          </a:p>
          <a:p>
            <a:pPr marL="749300" lvl="1" indent="-384175"/>
            <a:endParaRPr lang="en-GB" sz="2200" dirty="0" smtClean="0"/>
          </a:p>
          <a:p>
            <a:pPr marL="749300" lvl="1" indent="-384175"/>
            <a:r>
              <a:rPr lang="en-GB" sz="2200" dirty="0"/>
              <a:t>Management and supervision is very vital to the achievement of the </a:t>
            </a:r>
            <a:r>
              <a:rPr lang="en-GB" sz="2200" dirty="0" smtClean="0"/>
              <a:t>plan - NHMIS</a:t>
            </a:r>
            <a:endParaRPr lang="en-US" sz="2200" dirty="0"/>
          </a:p>
          <a:p>
            <a:pPr marL="0" lvl="0" indent="0">
              <a:buNone/>
            </a:pPr>
            <a:endParaRPr lang="en-US" sz="2200" dirty="0"/>
          </a:p>
          <a:p>
            <a:pPr marL="0" indent="0">
              <a:buNone/>
            </a:pPr>
            <a:r>
              <a:rPr lang="en-US" sz="2200" dirty="0" smtClean="0"/>
              <a:t> </a:t>
            </a:r>
            <a:endParaRPr lang="en-US" sz="2200" dirty="0"/>
          </a:p>
        </p:txBody>
      </p:sp>
    </p:spTree>
    <p:extLst>
      <p:ext uri="{BB962C8B-B14F-4D97-AF65-F5344CB8AC3E}">
        <p14:creationId xmlns:p14="http://schemas.microsoft.com/office/powerpoint/2010/main" val="4252789032"/>
      </p:ext>
    </p:extLst>
  </p:cSld>
  <p:clrMapOvr>
    <a:masterClrMapping/>
  </p:clrMapOvr>
  <p:transition spd="slow">
    <p:fad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5413</TotalTime>
  <Words>751</Words>
  <Application>Microsoft Office PowerPoint</Application>
  <PresentationFormat>On-screen Show (4:3)</PresentationFormat>
  <Paragraphs>81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SECOND NATIONAL STRATEGIC HEALTH DEVELOPMENT PLAN (FSHDPII)</vt:lpstr>
      <vt:lpstr> FSHDPII IMPLEMENTATION PLAN</vt:lpstr>
      <vt:lpstr>FSHDPII IMPLEMENTATION PLAN</vt:lpstr>
      <vt:lpstr>Framework for Implementation of the FSHDPII</vt:lpstr>
      <vt:lpstr>Framework for Implementation of the FSHDPII</vt:lpstr>
      <vt:lpstr>Framework for Implementation of the FSHDPII</vt:lpstr>
      <vt:lpstr>Framework for Implementation of the FSHDPII</vt:lpstr>
      <vt:lpstr>Framework for Implementation of the FSHDPII</vt:lpstr>
      <vt:lpstr>Framework for Implementation of the FSHDPII</vt:lpstr>
      <vt:lpstr>Framework for Implementation of the FSHDPII</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X-bar and R charts</dc:title>
  <dc:creator>TheMan</dc:creator>
  <cp:lastModifiedBy>Dr Ejiofor</cp:lastModifiedBy>
  <cp:revision>95</cp:revision>
  <dcterms:created xsi:type="dcterms:W3CDTF">2012-01-24T00:52:01Z</dcterms:created>
  <dcterms:modified xsi:type="dcterms:W3CDTF">2017-08-25T16:03:31Z</dcterms:modified>
</cp:coreProperties>
</file>