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60" r:id="rId3"/>
    <p:sldId id="261" r:id="rId4"/>
    <p:sldId id="262" r:id="rId5"/>
    <p:sldId id="263" r:id="rId6"/>
    <p:sldId id="264" r:id="rId7"/>
    <p:sldId id="275" r:id="rId8"/>
    <p:sldId id="266" r:id="rId9"/>
    <p:sldId id="267" r:id="rId10"/>
    <p:sldId id="279" r:id="rId11"/>
    <p:sldId id="280" r:id="rId12"/>
    <p:sldId id="278" r:id="rId13"/>
    <p:sldId id="269" r:id="rId14"/>
    <p:sldId id="270" r:id="rId15"/>
    <p:sldId id="271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D5BC67-5AC9-4992-865B-77C5E78C5AF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7D56A7B-86EB-466A-A215-31289DB6D0EB}">
      <dgm:prSet/>
      <dgm:spPr/>
      <dgm:t>
        <a:bodyPr/>
        <a:lstStyle/>
        <a:p>
          <a:pPr rtl="0"/>
          <a:r>
            <a:rPr lang="en-US" dirty="0" smtClean="0"/>
            <a:t>Uses:</a:t>
          </a:r>
          <a:endParaRPr lang="en-US" dirty="0"/>
        </a:p>
      </dgm:t>
    </dgm:pt>
    <dgm:pt modelId="{B1B3BEA2-EBE2-48F8-85DC-C911A5827D56}" type="parTrans" cxnId="{7ED78E3C-B91F-4008-B40E-59C06DD8126D}">
      <dgm:prSet/>
      <dgm:spPr/>
      <dgm:t>
        <a:bodyPr/>
        <a:lstStyle/>
        <a:p>
          <a:endParaRPr lang="en-US"/>
        </a:p>
      </dgm:t>
    </dgm:pt>
    <dgm:pt modelId="{95A53A5F-B84F-418D-BE74-A08941AE5DE6}" type="sibTrans" cxnId="{7ED78E3C-B91F-4008-B40E-59C06DD8126D}">
      <dgm:prSet/>
      <dgm:spPr/>
      <dgm:t>
        <a:bodyPr/>
        <a:lstStyle/>
        <a:p>
          <a:endParaRPr lang="en-US"/>
        </a:p>
      </dgm:t>
    </dgm:pt>
    <dgm:pt modelId="{F8558D80-2381-45F0-BE6F-BADB73F3A14B}">
      <dgm:prSet/>
      <dgm:spPr/>
      <dgm:t>
        <a:bodyPr/>
        <a:lstStyle/>
        <a:p>
          <a:pPr rtl="0"/>
          <a:r>
            <a:rPr lang="en-US" dirty="0" smtClean="0">
              <a:latin typeface="Dotum" pitchFamily="34" charset="-127"/>
              <a:ea typeface="Dotum" pitchFamily="34" charset="-127"/>
            </a:rPr>
            <a:t>understand the broad and specific contexts for planning;</a:t>
          </a:r>
          <a:endParaRPr lang="en-US" dirty="0">
            <a:latin typeface="Dotum" pitchFamily="34" charset="-127"/>
            <a:ea typeface="Dotum" pitchFamily="34" charset="-127"/>
          </a:endParaRPr>
        </a:p>
      </dgm:t>
    </dgm:pt>
    <dgm:pt modelId="{1DCCD142-E863-4AA6-8193-53DD660FDCE3}" type="parTrans" cxnId="{5FB0BC9D-A415-4655-8E27-5BC5263D4409}">
      <dgm:prSet/>
      <dgm:spPr/>
      <dgm:t>
        <a:bodyPr/>
        <a:lstStyle/>
        <a:p>
          <a:endParaRPr lang="en-US"/>
        </a:p>
      </dgm:t>
    </dgm:pt>
    <dgm:pt modelId="{0E7FC7F4-7420-4F4C-B0B1-28EC03A5A170}" type="sibTrans" cxnId="{5FB0BC9D-A415-4655-8E27-5BC5263D4409}">
      <dgm:prSet/>
      <dgm:spPr/>
      <dgm:t>
        <a:bodyPr/>
        <a:lstStyle/>
        <a:p>
          <a:endParaRPr lang="en-US"/>
        </a:p>
      </dgm:t>
    </dgm:pt>
    <dgm:pt modelId="{15136A8E-D662-413C-9548-DE527F11E44A}">
      <dgm:prSet/>
      <dgm:spPr/>
      <dgm:t>
        <a:bodyPr/>
        <a:lstStyle/>
        <a:p>
          <a:pPr rtl="0"/>
          <a:r>
            <a:rPr lang="en-US" dirty="0" smtClean="0">
              <a:latin typeface="Dotum" pitchFamily="34" charset="-127"/>
              <a:ea typeface="Dotum" pitchFamily="34" charset="-127"/>
            </a:rPr>
            <a:t>understand unit, federal, national and international policy environments;</a:t>
          </a:r>
          <a:endParaRPr lang="en-US" dirty="0">
            <a:latin typeface="Dotum" pitchFamily="34" charset="-127"/>
            <a:ea typeface="Dotum" pitchFamily="34" charset="-127"/>
          </a:endParaRPr>
        </a:p>
      </dgm:t>
    </dgm:pt>
    <dgm:pt modelId="{A8A4CB35-0998-47D4-A6C4-2BDB4AE1FACF}" type="parTrans" cxnId="{FBC71FBE-E4D8-42AE-B2AE-21D63CBA54B5}">
      <dgm:prSet/>
      <dgm:spPr/>
      <dgm:t>
        <a:bodyPr/>
        <a:lstStyle/>
        <a:p>
          <a:endParaRPr lang="en-US"/>
        </a:p>
      </dgm:t>
    </dgm:pt>
    <dgm:pt modelId="{E1D8AE56-8403-4D7B-8F84-E237DDD68C96}" type="sibTrans" cxnId="{FBC71FBE-E4D8-42AE-B2AE-21D63CBA54B5}">
      <dgm:prSet/>
      <dgm:spPr/>
      <dgm:t>
        <a:bodyPr/>
        <a:lstStyle/>
        <a:p>
          <a:endParaRPr lang="en-US"/>
        </a:p>
      </dgm:t>
    </dgm:pt>
    <dgm:pt modelId="{31939573-FE56-498E-A0F3-6B9A4F578E63}">
      <dgm:prSet/>
      <dgm:spPr/>
      <dgm:t>
        <a:bodyPr/>
        <a:lstStyle/>
        <a:p>
          <a:pPr rtl="0"/>
          <a:r>
            <a:rPr lang="en-US" dirty="0" smtClean="0">
              <a:latin typeface="Dotum" pitchFamily="34" charset="-127"/>
              <a:ea typeface="Dotum" pitchFamily="34" charset="-127"/>
            </a:rPr>
            <a:t>appreciate the challenges and conditions  required to achieve objectives of the plan;</a:t>
          </a:r>
          <a:endParaRPr lang="en-US" dirty="0">
            <a:latin typeface="Dotum" pitchFamily="34" charset="-127"/>
            <a:ea typeface="Dotum" pitchFamily="34" charset="-127"/>
          </a:endParaRPr>
        </a:p>
      </dgm:t>
    </dgm:pt>
    <dgm:pt modelId="{BE43FAE9-1FED-495B-8004-41D44D35B8D9}" type="parTrans" cxnId="{E586BDA3-146D-406E-8F74-A70D532B4906}">
      <dgm:prSet/>
      <dgm:spPr/>
      <dgm:t>
        <a:bodyPr/>
        <a:lstStyle/>
        <a:p>
          <a:endParaRPr lang="en-US"/>
        </a:p>
      </dgm:t>
    </dgm:pt>
    <dgm:pt modelId="{C65231AD-43BC-4F80-8B92-60B90D66B42A}" type="sibTrans" cxnId="{E586BDA3-146D-406E-8F74-A70D532B4906}">
      <dgm:prSet/>
      <dgm:spPr/>
      <dgm:t>
        <a:bodyPr/>
        <a:lstStyle/>
        <a:p>
          <a:endParaRPr lang="en-US"/>
        </a:p>
      </dgm:t>
    </dgm:pt>
    <dgm:pt modelId="{47D87227-A255-434C-9A58-B49AAEEC7909}">
      <dgm:prSet/>
      <dgm:spPr/>
      <dgm:t>
        <a:bodyPr/>
        <a:lstStyle/>
        <a:p>
          <a:pPr rtl="0"/>
          <a:r>
            <a:rPr lang="en-US" dirty="0" smtClean="0">
              <a:latin typeface="Dotum" pitchFamily="34" charset="-127"/>
              <a:ea typeface="Dotum" pitchFamily="34" charset="-127"/>
            </a:rPr>
            <a:t>analyze and understand the functioning of the different components of our health system and its environment;</a:t>
          </a:r>
          <a:endParaRPr lang="en-US" dirty="0">
            <a:latin typeface="Dotum" pitchFamily="34" charset="-127"/>
            <a:ea typeface="Dotum" pitchFamily="34" charset="-127"/>
          </a:endParaRPr>
        </a:p>
      </dgm:t>
    </dgm:pt>
    <dgm:pt modelId="{6CDB2EB5-9EAF-47B3-AED6-A287D5F362D1}" type="parTrans" cxnId="{D95417D5-E016-47E3-963C-A0342BADFEEC}">
      <dgm:prSet/>
      <dgm:spPr/>
      <dgm:t>
        <a:bodyPr/>
        <a:lstStyle/>
        <a:p>
          <a:endParaRPr lang="en-US"/>
        </a:p>
      </dgm:t>
    </dgm:pt>
    <dgm:pt modelId="{D157D3BF-AF6D-4264-BC86-925BF8D569EC}" type="sibTrans" cxnId="{D95417D5-E016-47E3-963C-A0342BADFEEC}">
      <dgm:prSet/>
      <dgm:spPr/>
      <dgm:t>
        <a:bodyPr/>
        <a:lstStyle/>
        <a:p>
          <a:endParaRPr lang="en-US"/>
        </a:p>
      </dgm:t>
    </dgm:pt>
    <dgm:pt modelId="{354C496A-BDE5-48E7-8623-2370EEBEC3A8}">
      <dgm:prSet/>
      <dgm:spPr/>
      <dgm:t>
        <a:bodyPr/>
        <a:lstStyle/>
        <a:p>
          <a:pPr rtl="0"/>
          <a:r>
            <a:rPr lang="en-US" dirty="0" smtClean="0">
              <a:latin typeface="Dotum" pitchFamily="34" charset="-127"/>
              <a:ea typeface="Dotum" pitchFamily="34" charset="-127"/>
            </a:rPr>
            <a:t>identify priority public health problems and the major  potential  challenges in addressing them;</a:t>
          </a:r>
          <a:endParaRPr lang="en-US" dirty="0">
            <a:latin typeface="Dotum" pitchFamily="34" charset="-127"/>
            <a:ea typeface="Dotum" pitchFamily="34" charset="-127"/>
          </a:endParaRPr>
        </a:p>
      </dgm:t>
    </dgm:pt>
    <dgm:pt modelId="{171C8AED-2017-4A78-A585-71CFF4706DA3}" type="parTrans" cxnId="{E56E3E02-D110-4BA8-85BE-56612814024D}">
      <dgm:prSet/>
      <dgm:spPr/>
      <dgm:t>
        <a:bodyPr/>
        <a:lstStyle/>
        <a:p>
          <a:endParaRPr lang="en-US"/>
        </a:p>
      </dgm:t>
    </dgm:pt>
    <dgm:pt modelId="{F981B6B0-5852-4BEA-A196-6D194377C65A}" type="sibTrans" cxnId="{E56E3E02-D110-4BA8-85BE-56612814024D}">
      <dgm:prSet/>
      <dgm:spPr/>
      <dgm:t>
        <a:bodyPr/>
        <a:lstStyle/>
        <a:p>
          <a:endParaRPr lang="en-US"/>
        </a:p>
      </dgm:t>
    </dgm:pt>
    <dgm:pt modelId="{7DB295DD-6FDD-4E8D-8E8E-DD1D0FEDAD3C}">
      <dgm:prSet/>
      <dgm:spPr/>
      <dgm:t>
        <a:bodyPr/>
        <a:lstStyle/>
        <a:p>
          <a:pPr rtl="0"/>
          <a:r>
            <a:rPr lang="en-US" dirty="0" smtClean="0">
              <a:latin typeface="Dotum" pitchFamily="34" charset="-127"/>
              <a:ea typeface="Dotum" pitchFamily="34" charset="-127"/>
            </a:rPr>
            <a:t>provide baseline information for future monitoring and evaluation purposes. </a:t>
          </a:r>
          <a:endParaRPr lang="en-US" dirty="0">
            <a:latin typeface="Dotum" pitchFamily="34" charset="-127"/>
            <a:ea typeface="Dotum" pitchFamily="34" charset="-127"/>
          </a:endParaRPr>
        </a:p>
      </dgm:t>
    </dgm:pt>
    <dgm:pt modelId="{B1126DB2-367C-4EA6-ACAC-5F83CFFD491B}" type="parTrans" cxnId="{FA89E0AA-B6CD-4073-97D2-A0BFAC5ABC5D}">
      <dgm:prSet/>
      <dgm:spPr/>
      <dgm:t>
        <a:bodyPr/>
        <a:lstStyle/>
        <a:p>
          <a:endParaRPr lang="en-US"/>
        </a:p>
      </dgm:t>
    </dgm:pt>
    <dgm:pt modelId="{87A80479-0333-4514-AD20-D36813ABC3FD}" type="sibTrans" cxnId="{FA89E0AA-B6CD-4073-97D2-A0BFAC5ABC5D}">
      <dgm:prSet/>
      <dgm:spPr/>
      <dgm:t>
        <a:bodyPr/>
        <a:lstStyle/>
        <a:p>
          <a:endParaRPr lang="en-US"/>
        </a:p>
      </dgm:t>
    </dgm:pt>
    <dgm:pt modelId="{F140BBD8-C84A-4BE5-80E0-67B89D30F2F4}" type="pres">
      <dgm:prSet presAssocID="{7DD5BC67-5AC9-4992-865B-77C5E78C5AF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0C510C2-E7FF-4DB5-BB21-3742BC5058AC}" type="pres">
      <dgm:prSet presAssocID="{87D56A7B-86EB-466A-A215-31289DB6D0EB}" presName="linNode" presStyleCnt="0"/>
      <dgm:spPr/>
    </dgm:pt>
    <dgm:pt modelId="{21CE7578-F092-4C8F-9966-1F70648F689F}" type="pres">
      <dgm:prSet presAssocID="{87D56A7B-86EB-466A-A215-31289DB6D0EB}" presName="parentText" presStyleLbl="node1" presStyleIdx="0" presStyleCnt="1" custScaleX="54321" custLinFactNeighborX="-894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CD0327-C030-4725-A24E-6046D1941C0D}" type="pres">
      <dgm:prSet presAssocID="{87D56A7B-86EB-466A-A215-31289DB6D0EB}" presName="descendantText" presStyleLbl="alignAccFollowNode1" presStyleIdx="0" presStyleCnt="1" custScaleX="122801" custScaleY="1211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ECC4FB3-858E-4CFB-84BE-15AA9A72D8D9}" type="presOf" srcId="{7DD5BC67-5AC9-4992-865B-77C5E78C5AFB}" destId="{F140BBD8-C84A-4BE5-80E0-67B89D30F2F4}" srcOrd="0" destOrd="0" presId="urn:microsoft.com/office/officeart/2005/8/layout/vList5"/>
    <dgm:cxn modelId="{D95417D5-E016-47E3-963C-A0342BADFEEC}" srcId="{87D56A7B-86EB-466A-A215-31289DB6D0EB}" destId="{47D87227-A255-434C-9A58-B49AAEEC7909}" srcOrd="3" destOrd="0" parTransId="{6CDB2EB5-9EAF-47B3-AED6-A287D5F362D1}" sibTransId="{D157D3BF-AF6D-4264-BC86-925BF8D569EC}"/>
    <dgm:cxn modelId="{7ED78E3C-B91F-4008-B40E-59C06DD8126D}" srcId="{7DD5BC67-5AC9-4992-865B-77C5E78C5AFB}" destId="{87D56A7B-86EB-466A-A215-31289DB6D0EB}" srcOrd="0" destOrd="0" parTransId="{B1B3BEA2-EBE2-48F8-85DC-C911A5827D56}" sibTransId="{95A53A5F-B84F-418D-BE74-A08941AE5DE6}"/>
    <dgm:cxn modelId="{1CC53A2D-BF19-42E8-AC87-D918E9916278}" type="presOf" srcId="{87D56A7B-86EB-466A-A215-31289DB6D0EB}" destId="{21CE7578-F092-4C8F-9966-1F70648F689F}" srcOrd="0" destOrd="0" presId="urn:microsoft.com/office/officeart/2005/8/layout/vList5"/>
    <dgm:cxn modelId="{0E97A851-772C-42EB-901C-279EE4CC5893}" type="presOf" srcId="{F8558D80-2381-45F0-BE6F-BADB73F3A14B}" destId="{B1CD0327-C030-4725-A24E-6046D1941C0D}" srcOrd="0" destOrd="0" presId="urn:microsoft.com/office/officeart/2005/8/layout/vList5"/>
    <dgm:cxn modelId="{5FB0BC9D-A415-4655-8E27-5BC5263D4409}" srcId="{87D56A7B-86EB-466A-A215-31289DB6D0EB}" destId="{F8558D80-2381-45F0-BE6F-BADB73F3A14B}" srcOrd="0" destOrd="0" parTransId="{1DCCD142-E863-4AA6-8193-53DD660FDCE3}" sibTransId="{0E7FC7F4-7420-4F4C-B0B1-28EC03A5A170}"/>
    <dgm:cxn modelId="{4F2A52B8-68BB-41FD-84C0-87A3FB72BAB6}" type="presOf" srcId="{7DB295DD-6FDD-4E8D-8E8E-DD1D0FEDAD3C}" destId="{B1CD0327-C030-4725-A24E-6046D1941C0D}" srcOrd="0" destOrd="5" presId="urn:microsoft.com/office/officeart/2005/8/layout/vList5"/>
    <dgm:cxn modelId="{7275FFA7-ADB0-444B-8AB8-F18B3FD84FC1}" type="presOf" srcId="{47D87227-A255-434C-9A58-B49AAEEC7909}" destId="{B1CD0327-C030-4725-A24E-6046D1941C0D}" srcOrd="0" destOrd="3" presId="urn:microsoft.com/office/officeart/2005/8/layout/vList5"/>
    <dgm:cxn modelId="{4240F4BD-30B0-4D4D-987A-01B6ADA26719}" type="presOf" srcId="{15136A8E-D662-413C-9548-DE527F11E44A}" destId="{B1CD0327-C030-4725-A24E-6046D1941C0D}" srcOrd="0" destOrd="1" presId="urn:microsoft.com/office/officeart/2005/8/layout/vList5"/>
    <dgm:cxn modelId="{FA89E0AA-B6CD-4073-97D2-A0BFAC5ABC5D}" srcId="{87D56A7B-86EB-466A-A215-31289DB6D0EB}" destId="{7DB295DD-6FDD-4E8D-8E8E-DD1D0FEDAD3C}" srcOrd="5" destOrd="0" parTransId="{B1126DB2-367C-4EA6-ACAC-5F83CFFD491B}" sibTransId="{87A80479-0333-4514-AD20-D36813ABC3FD}"/>
    <dgm:cxn modelId="{E56E3E02-D110-4BA8-85BE-56612814024D}" srcId="{87D56A7B-86EB-466A-A215-31289DB6D0EB}" destId="{354C496A-BDE5-48E7-8623-2370EEBEC3A8}" srcOrd="4" destOrd="0" parTransId="{171C8AED-2017-4A78-A585-71CFF4706DA3}" sibTransId="{F981B6B0-5852-4BEA-A196-6D194377C65A}"/>
    <dgm:cxn modelId="{FBC71FBE-E4D8-42AE-B2AE-21D63CBA54B5}" srcId="{87D56A7B-86EB-466A-A215-31289DB6D0EB}" destId="{15136A8E-D662-413C-9548-DE527F11E44A}" srcOrd="1" destOrd="0" parTransId="{A8A4CB35-0998-47D4-A6C4-2BDB4AE1FACF}" sibTransId="{E1D8AE56-8403-4D7B-8F84-E237DDD68C96}"/>
    <dgm:cxn modelId="{FF8AFA2D-DBC5-402F-85EB-4EFBF17488E7}" type="presOf" srcId="{31939573-FE56-498E-A0F3-6B9A4F578E63}" destId="{B1CD0327-C030-4725-A24E-6046D1941C0D}" srcOrd="0" destOrd="2" presId="urn:microsoft.com/office/officeart/2005/8/layout/vList5"/>
    <dgm:cxn modelId="{E586BDA3-146D-406E-8F74-A70D532B4906}" srcId="{87D56A7B-86EB-466A-A215-31289DB6D0EB}" destId="{31939573-FE56-498E-A0F3-6B9A4F578E63}" srcOrd="2" destOrd="0" parTransId="{BE43FAE9-1FED-495B-8004-41D44D35B8D9}" sibTransId="{C65231AD-43BC-4F80-8B92-60B90D66B42A}"/>
    <dgm:cxn modelId="{5BE70F04-27DF-474C-A301-AC92D29C792B}" type="presOf" srcId="{354C496A-BDE5-48E7-8623-2370EEBEC3A8}" destId="{B1CD0327-C030-4725-A24E-6046D1941C0D}" srcOrd="0" destOrd="4" presId="urn:microsoft.com/office/officeart/2005/8/layout/vList5"/>
    <dgm:cxn modelId="{3FF3A014-0003-4F30-8905-B34DCF03A6AF}" type="presParOf" srcId="{F140BBD8-C84A-4BE5-80E0-67B89D30F2F4}" destId="{B0C510C2-E7FF-4DB5-BB21-3742BC5058AC}" srcOrd="0" destOrd="0" presId="urn:microsoft.com/office/officeart/2005/8/layout/vList5"/>
    <dgm:cxn modelId="{A96562D0-5475-4B34-9A55-8AAD04169B79}" type="presParOf" srcId="{B0C510C2-E7FF-4DB5-BB21-3742BC5058AC}" destId="{21CE7578-F092-4C8F-9966-1F70648F689F}" srcOrd="0" destOrd="0" presId="urn:microsoft.com/office/officeart/2005/8/layout/vList5"/>
    <dgm:cxn modelId="{97C4E83E-4105-48F6-9EA2-EC3110ED31FF}" type="presParOf" srcId="{B0C510C2-E7FF-4DB5-BB21-3742BC5058AC}" destId="{B1CD0327-C030-4725-A24E-6046D1941C0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0D607A-08D2-45A6-BD2B-DFCF8784583B}" type="doc">
      <dgm:prSet loTypeId="urn:microsoft.com/office/officeart/2005/8/layout/hProcess9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C4C49DA5-C4B7-444B-97AA-A995A829CD51}">
      <dgm:prSet custT="1"/>
      <dgm:spPr/>
      <dgm:t>
        <a:bodyPr/>
        <a:lstStyle/>
        <a:p>
          <a:pPr rtl="0"/>
          <a:r>
            <a:rPr lang="en-US" sz="2000" dirty="0" smtClean="0"/>
            <a:t>Reports  (Health Programs technical reports/M&amp;E and Review reports, Etc.</a:t>
          </a:r>
          <a:r>
            <a:rPr lang="en-US" sz="1500" dirty="0" smtClean="0"/>
            <a:t>)</a:t>
          </a:r>
          <a:endParaRPr lang="en-US" sz="1500" dirty="0"/>
        </a:p>
      </dgm:t>
    </dgm:pt>
    <dgm:pt modelId="{28D20B41-3B63-4BE9-AEB4-1DE0E49E9AF5}" type="parTrans" cxnId="{2339859C-F825-4ADF-93C3-6731C817BB4F}">
      <dgm:prSet/>
      <dgm:spPr/>
      <dgm:t>
        <a:bodyPr/>
        <a:lstStyle/>
        <a:p>
          <a:endParaRPr lang="en-US"/>
        </a:p>
      </dgm:t>
    </dgm:pt>
    <dgm:pt modelId="{D3482A6D-83BC-4874-BA1F-13C7D5FB9620}" type="sibTrans" cxnId="{2339859C-F825-4ADF-93C3-6731C817BB4F}">
      <dgm:prSet/>
      <dgm:spPr/>
      <dgm:t>
        <a:bodyPr/>
        <a:lstStyle/>
        <a:p>
          <a:endParaRPr lang="en-US"/>
        </a:p>
      </dgm:t>
    </dgm:pt>
    <dgm:pt modelId="{48720D2D-FF31-4AE7-94DA-7EACB27CD4A9}">
      <dgm:prSet custT="1"/>
      <dgm:spPr/>
      <dgm:t>
        <a:bodyPr/>
        <a:lstStyle/>
        <a:p>
          <a:pPr rtl="0"/>
          <a:r>
            <a:rPr lang="en-US" sz="1800" dirty="0" smtClean="0"/>
            <a:t>Publications of surveys NDHS, MICS, MDG , UNDP Reports, etc.</a:t>
          </a:r>
          <a:endParaRPr lang="en-US" sz="1800" dirty="0"/>
        </a:p>
      </dgm:t>
    </dgm:pt>
    <dgm:pt modelId="{087C09AE-F218-41D8-B4DA-000F9B749756}" type="parTrans" cxnId="{7F89F352-12C9-4EB2-BDE4-4C7A6E3AD35C}">
      <dgm:prSet/>
      <dgm:spPr/>
      <dgm:t>
        <a:bodyPr/>
        <a:lstStyle/>
        <a:p>
          <a:endParaRPr lang="en-US"/>
        </a:p>
      </dgm:t>
    </dgm:pt>
    <dgm:pt modelId="{2CAD0040-9BB4-4888-8EB3-7848A6CCBDCB}" type="sibTrans" cxnId="{7F89F352-12C9-4EB2-BDE4-4C7A6E3AD35C}">
      <dgm:prSet/>
      <dgm:spPr/>
      <dgm:t>
        <a:bodyPr/>
        <a:lstStyle/>
        <a:p>
          <a:endParaRPr lang="en-US"/>
        </a:p>
      </dgm:t>
    </dgm:pt>
    <dgm:pt modelId="{894D0D1A-157A-448D-A7CD-114DBC827772}">
      <dgm:prSet custT="1"/>
      <dgm:spPr/>
      <dgm:t>
        <a:bodyPr/>
        <a:lstStyle/>
        <a:p>
          <a:pPr rtl="0"/>
          <a:r>
            <a:rPr lang="en-US" sz="2000" dirty="0" smtClean="0"/>
            <a:t>Databases such as  State HMIS databases, DHIS, etc.</a:t>
          </a:r>
          <a:endParaRPr lang="en-US" sz="2000" dirty="0"/>
        </a:p>
      </dgm:t>
    </dgm:pt>
    <dgm:pt modelId="{7462488D-7FFD-4853-B700-9B815C9A06D5}" type="parTrans" cxnId="{E4040F08-4696-485F-8FA2-72FFE8A04FDE}">
      <dgm:prSet/>
      <dgm:spPr/>
      <dgm:t>
        <a:bodyPr/>
        <a:lstStyle/>
        <a:p>
          <a:endParaRPr lang="en-US"/>
        </a:p>
      </dgm:t>
    </dgm:pt>
    <dgm:pt modelId="{CE4AEA75-27AF-4A75-849D-257F12196BC1}" type="sibTrans" cxnId="{E4040F08-4696-485F-8FA2-72FFE8A04FDE}">
      <dgm:prSet/>
      <dgm:spPr/>
      <dgm:t>
        <a:bodyPr/>
        <a:lstStyle/>
        <a:p>
          <a:endParaRPr lang="en-US"/>
        </a:p>
      </dgm:t>
    </dgm:pt>
    <dgm:pt modelId="{41BA04BD-492C-4C50-AEB2-1F1ADEEB5D6D}">
      <dgm:prSet custT="1"/>
      <dgm:spPr/>
      <dgm:t>
        <a:bodyPr/>
        <a:lstStyle/>
        <a:p>
          <a:pPr rtl="0"/>
          <a:r>
            <a:rPr lang="en-US" sz="2000" dirty="0" smtClean="0"/>
            <a:t>MDAs: NBS, NPC, etc.</a:t>
          </a:r>
          <a:endParaRPr lang="en-US" sz="2000" dirty="0"/>
        </a:p>
      </dgm:t>
    </dgm:pt>
    <dgm:pt modelId="{ED371545-5007-421C-972A-ADC2CE4DB139}" type="parTrans" cxnId="{0590DC19-1A6C-43E1-A931-76D128B9482F}">
      <dgm:prSet/>
      <dgm:spPr/>
      <dgm:t>
        <a:bodyPr/>
        <a:lstStyle/>
        <a:p>
          <a:endParaRPr lang="en-US"/>
        </a:p>
      </dgm:t>
    </dgm:pt>
    <dgm:pt modelId="{2A9E11D6-05F1-4A69-A9EF-A17621CB72C9}" type="sibTrans" cxnId="{0590DC19-1A6C-43E1-A931-76D128B9482F}">
      <dgm:prSet/>
      <dgm:spPr/>
      <dgm:t>
        <a:bodyPr/>
        <a:lstStyle/>
        <a:p>
          <a:endParaRPr lang="en-US"/>
        </a:p>
      </dgm:t>
    </dgm:pt>
    <dgm:pt modelId="{6B827DB6-65F5-4647-B9AD-26040D41F647}">
      <dgm:prSet/>
      <dgm:spPr/>
      <dgm:t>
        <a:bodyPr/>
        <a:lstStyle/>
        <a:p>
          <a:pPr rtl="0"/>
          <a:r>
            <a:rPr lang="en-US" dirty="0" smtClean="0"/>
            <a:t>Add</a:t>
          </a:r>
          <a:endParaRPr lang="en-US" dirty="0"/>
        </a:p>
      </dgm:t>
    </dgm:pt>
    <dgm:pt modelId="{EDD142A4-0EAD-4F11-8AF5-B2316FAD9C66}" type="parTrans" cxnId="{6B2164B6-4AEF-4D45-B8C5-D3FEADF5DB66}">
      <dgm:prSet/>
      <dgm:spPr/>
      <dgm:t>
        <a:bodyPr/>
        <a:lstStyle/>
        <a:p>
          <a:endParaRPr lang="en-US"/>
        </a:p>
      </dgm:t>
    </dgm:pt>
    <dgm:pt modelId="{6A5B70E0-4DE2-4302-A69A-0E578165D4F1}" type="sibTrans" cxnId="{6B2164B6-4AEF-4D45-B8C5-D3FEADF5DB66}">
      <dgm:prSet/>
      <dgm:spPr/>
      <dgm:t>
        <a:bodyPr/>
        <a:lstStyle/>
        <a:p>
          <a:endParaRPr lang="en-US"/>
        </a:p>
      </dgm:t>
    </dgm:pt>
    <dgm:pt modelId="{CAA039DC-2F31-4E95-A9D1-705E7D53DB8F}" type="pres">
      <dgm:prSet presAssocID="{A50D607A-08D2-45A6-BD2B-DFCF8784583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853863B-57C7-43D2-8032-00B35736D81D}" type="pres">
      <dgm:prSet presAssocID="{A50D607A-08D2-45A6-BD2B-DFCF8784583B}" presName="arrow" presStyleLbl="bgShp" presStyleIdx="0" presStyleCnt="1"/>
      <dgm:spPr/>
    </dgm:pt>
    <dgm:pt modelId="{50A0FB39-881F-4735-A36E-86A37F221DB0}" type="pres">
      <dgm:prSet presAssocID="{A50D607A-08D2-45A6-BD2B-DFCF8784583B}" presName="linearProcess" presStyleCnt="0"/>
      <dgm:spPr/>
    </dgm:pt>
    <dgm:pt modelId="{1AA98DA2-9D8E-441F-9296-119C0839CD59}" type="pres">
      <dgm:prSet presAssocID="{C4C49DA5-C4B7-444B-97AA-A995A829CD51}" presName="textNode" presStyleLbl="node1" presStyleIdx="0" presStyleCnt="5" custScaleX="105288" custScaleY="1826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0C7AAE-1747-48A1-ABED-DCC0E8B8BEDD}" type="pres">
      <dgm:prSet presAssocID="{D3482A6D-83BC-4874-BA1F-13C7D5FB9620}" presName="sibTrans" presStyleCnt="0"/>
      <dgm:spPr/>
    </dgm:pt>
    <dgm:pt modelId="{2FFA0B36-DB1A-4215-A399-03CC7ABA8727}" type="pres">
      <dgm:prSet presAssocID="{48720D2D-FF31-4AE7-94DA-7EACB27CD4A9}" presName="textNode" presStyleLbl="node1" presStyleIdx="1" presStyleCnt="5" custScaleX="125620" custScaleY="1624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DF6AF2-8B7D-4F2B-8B0B-862F0C460AD4}" type="pres">
      <dgm:prSet presAssocID="{2CAD0040-9BB4-4888-8EB3-7848A6CCBDCB}" presName="sibTrans" presStyleCnt="0"/>
      <dgm:spPr/>
    </dgm:pt>
    <dgm:pt modelId="{DC43AD41-D450-4589-945C-19A1A862A5A8}" type="pres">
      <dgm:prSet presAssocID="{894D0D1A-157A-448D-A7CD-114DBC827772}" presName="textNode" presStyleLbl="node1" presStyleIdx="2" presStyleCnt="5" custScaleX="122313" custScaleY="2163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3C8E80-2FF0-4DC5-83DF-42CF9E75A250}" type="pres">
      <dgm:prSet presAssocID="{CE4AEA75-27AF-4A75-849D-257F12196BC1}" presName="sibTrans" presStyleCnt="0"/>
      <dgm:spPr/>
    </dgm:pt>
    <dgm:pt modelId="{661E019C-BCA0-40D2-A27E-C4F5E461CC12}" type="pres">
      <dgm:prSet presAssocID="{41BA04BD-492C-4C50-AEB2-1F1ADEEB5D6D}" presName="textNode" presStyleLbl="node1" presStyleIdx="3" presStyleCnt="5" custScaleX="133887" custScaleY="1742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E3C26B-D3FE-415A-AA8D-B57ED944DE6A}" type="pres">
      <dgm:prSet presAssocID="{2A9E11D6-05F1-4A69-A9EF-A17621CB72C9}" presName="sibTrans" presStyleCnt="0"/>
      <dgm:spPr/>
    </dgm:pt>
    <dgm:pt modelId="{AF7AE7C8-B9BE-47B9-A7A5-77E31CAB0924}" type="pres">
      <dgm:prSet presAssocID="{6B827DB6-65F5-4647-B9AD-26040D41F647}" presName="textNode" presStyleLbl="node1" presStyleIdx="4" presStyleCnt="5" custScaleX="490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931431-A1D2-4E08-8B8E-DDDEE28F2E68}" type="presOf" srcId="{41BA04BD-492C-4C50-AEB2-1F1ADEEB5D6D}" destId="{661E019C-BCA0-40D2-A27E-C4F5E461CC12}" srcOrd="0" destOrd="0" presId="urn:microsoft.com/office/officeart/2005/8/layout/hProcess9"/>
    <dgm:cxn modelId="{0A03F62E-2621-4EED-AD15-0CE7597D72F1}" type="presOf" srcId="{C4C49DA5-C4B7-444B-97AA-A995A829CD51}" destId="{1AA98DA2-9D8E-441F-9296-119C0839CD59}" srcOrd="0" destOrd="0" presId="urn:microsoft.com/office/officeart/2005/8/layout/hProcess9"/>
    <dgm:cxn modelId="{A1D245CC-0339-4D7D-9F55-1BE23D9C7F90}" type="presOf" srcId="{48720D2D-FF31-4AE7-94DA-7EACB27CD4A9}" destId="{2FFA0B36-DB1A-4215-A399-03CC7ABA8727}" srcOrd="0" destOrd="0" presId="urn:microsoft.com/office/officeart/2005/8/layout/hProcess9"/>
    <dgm:cxn modelId="{2339859C-F825-4ADF-93C3-6731C817BB4F}" srcId="{A50D607A-08D2-45A6-BD2B-DFCF8784583B}" destId="{C4C49DA5-C4B7-444B-97AA-A995A829CD51}" srcOrd="0" destOrd="0" parTransId="{28D20B41-3B63-4BE9-AEB4-1DE0E49E9AF5}" sibTransId="{D3482A6D-83BC-4874-BA1F-13C7D5FB9620}"/>
    <dgm:cxn modelId="{0F65D61D-AF40-40F2-A675-EF892BCECCCD}" type="presOf" srcId="{A50D607A-08D2-45A6-BD2B-DFCF8784583B}" destId="{CAA039DC-2F31-4E95-A9D1-705E7D53DB8F}" srcOrd="0" destOrd="0" presId="urn:microsoft.com/office/officeart/2005/8/layout/hProcess9"/>
    <dgm:cxn modelId="{13670B7C-2FA4-4180-BCD4-8EC8B4FD7E1A}" type="presOf" srcId="{6B827DB6-65F5-4647-B9AD-26040D41F647}" destId="{AF7AE7C8-B9BE-47B9-A7A5-77E31CAB0924}" srcOrd="0" destOrd="0" presId="urn:microsoft.com/office/officeart/2005/8/layout/hProcess9"/>
    <dgm:cxn modelId="{E4040F08-4696-485F-8FA2-72FFE8A04FDE}" srcId="{A50D607A-08D2-45A6-BD2B-DFCF8784583B}" destId="{894D0D1A-157A-448D-A7CD-114DBC827772}" srcOrd="2" destOrd="0" parTransId="{7462488D-7FFD-4853-B700-9B815C9A06D5}" sibTransId="{CE4AEA75-27AF-4A75-849D-257F12196BC1}"/>
    <dgm:cxn modelId="{E7C20CB1-EDD6-48F5-BD7A-67AAA0043A18}" type="presOf" srcId="{894D0D1A-157A-448D-A7CD-114DBC827772}" destId="{DC43AD41-D450-4589-945C-19A1A862A5A8}" srcOrd="0" destOrd="0" presId="urn:microsoft.com/office/officeart/2005/8/layout/hProcess9"/>
    <dgm:cxn modelId="{7F89F352-12C9-4EB2-BDE4-4C7A6E3AD35C}" srcId="{A50D607A-08D2-45A6-BD2B-DFCF8784583B}" destId="{48720D2D-FF31-4AE7-94DA-7EACB27CD4A9}" srcOrd="1" destOrd="0" parTransId="{087C09AE-F218-41D8-B4DA-000F9B749756}" sibTransId="{2CAD0040-9BB4-4888-8EB3-7848A6CCBDCB}"/>
    <dgm:cxn modelId="{6B2164B6-4AEF-4D45-B8C5-D3FEADF5DB66}" srcId="{A50D607A-08D2-45A6-BD2B-DFCF8784583B}" destId="{6B827DB6-65F5-4647-B9AD-26040D41F647}" srcOrd="4" destOrd="0" parTransId="{EDD142A4-0EAD-4F11-8AF5-B2316FAD9C66}" sibTransId="{6A5B70E0-4DE2-4302-A69A-0E578165D4F1}"/>
    <dgm:cxn modelId="{0590DC19-1A6C-43E1-A931-76D128B9482F}" srcId="{A50D607A-08D2-45A6-BD2B-DFCF8784583B}" destId="{41BA04BD-492C-4C50-AEB2-1F1ADEEB5D6D}" srcOrd="3" destOrd="0" parTransId="{ED371545-5007-421C-972A-ADC2CE4DB139}" sibTransId="{2A9E11D6-05F1-4A69-A9EF-A17621CB72C9}"/>
    <dgm:cxn modelId="{97320DFD-9CE0-4D91-A2A2-9B4041808D48}" type="presParOf" srcId="{CAA039DC-2F31-4E95-A9D1-705E7D53DB8F}" destId="{D853863B-57C7-43D2-8032-00B35736D81D}" srcOrd="0" destOrd="0" presId="urn:microsoft.com/office/officeart/2005/8/layout/hProcess9"/>
    <dgm:cxn modelId="{957382F9-3312-4FFD-A13A-3115FB459119}" type="presParOf" srcId="{CAA039DC-2F31-4E95-A9D1-705E7D53DB8F}" destId="{50A0FB39-881F-4735-A36E-86A37F221DB0}" srcOrd="1" destOrd="0" presId="urn:microsoft.com/office/officeart/2005/8/layout/hProcess9"/>
    <dgm:cxn modelId="{7BD69326-A8B8-4C66-84E8-6EDB1FB385DE}" type="presParOf" srcId="{50A0FB39-881F-4735-A36E-86A37F221DB0}" destId="{1AA98DA2-9D8E-441F-9296-119C0839CD59}" srcOrd="0" destOrd="0" presId="urn:microsoft.com/office/officeart/2005/8/layout/hProcess9"/>
    <dgm:cxn modelId="{6D0ABD1B-705E-41A1-AB26-F842B59F0C6C}" type="presParOf" srcId="{50A0FB39-881F-4735-A36E-86A37F221DB0}" destId="{040C7AAE-1747-48A1-ABED-DCC0E8B8BEDD}" srcOrd="1" destOrd="0" presId="urn:microsoft.com/office/officeart/2005/8/layout/hProcess9"/>
    <dgm:cxn modelId="{65CE7924-57B5-427F-B28F-72B86F72770B}" type="presParOf" srcId="{50A0FB39-881F-4735-A36E-86A37F221DB0}" destId="{2FFA0B36-DB1A-4215-A399-03CC7ABA8727}" srcOrd="2" destOrd="0" presId="urn:microsoft.com/office/officeart/2005/8/layout/hProcess9"/>
    <dgm:cxn modelId="{E92A69BC-5682-4165-9924-3EDF2A2CAF42}" type="presParOf" srcId="{50A0FB39-881F-4735-A36E-86A37F221DB0}" destId="{A8DF6AF2-8B7D-4F2B-8B0B-862F0C460AD4}" srcOrd="3" destOrd="0" presId="urn:microsoft.com/office/officeart/2005/8/layout/hProcess9"/>
    <dgm:cxn modelId="{B517A04C-50C7-45E1-89C9-A6BC59CF557B}" type="presParOf" srcId="{50A0FB39-881F-4735-A36E-86A37F221DB0}" destId="{DC43AD41-D450-4589-945C-19A1A862A5A8}" srcOrd="4" destOrd="0" presId="urn:microsoft.com/office/officeart/2005/8/layout/hProcess9"/>
    <dgm:cxn modelId="{C52A477D-849D-4E6F-B076-A293571897AB}" type="presParOf" srcId="{50A0FB39-881F-4735-A36E-86A37F221DB0}" destId="{A23C8E80-2FF0-4DC5-83DF-42CF9E75A250}" srcOrd="5" destOrd="0" presId="urn:microsoft.com/office/officeart/2005/8/layout/hProcess9"/>
    <dgm:cxn modelId="{30A47F67-B4DD-4457-9D41-B748A961BC70}" type="presParOf" srcId="{50A0FB39-881F-4735-A36E-86A37F221DB0}" destId="{661E019C-BCA0-40D2-A27E-C4F5E461CC12}" srcOrd="6" destOrd="0" presId="urn:microsoft.com/office/officeart/2005/8/layout/hProcess9"/>
    <dgm:cxn modelId="{8BB54614-B780-482E-B078-7C92556B05F8}" type="presParOf" srcId="{50A0FB39-881F-4735-A36E-86A37F221DB0}" destId="{26E3C26B-D3FE-415A-AA8D-B57ED944DE6A}" srcOrd="7" destOrd="0" presId="urn:microsoft.com/office/officeart/2005/8/layout/hProcess9"/>
    <dgm:cxn modelId="{2E8A8240-80B0-48CF-9DF1-44CEECA9A803}" type="presParOf" srcId="{50A0FB39-881F-4735-A36E-86A37F221DB0}" destId="{AF7AE7C8-B9BE-47B9-A7A5-77E31CAB0924}" srcOrd="8" destOrd="0" presId="urn:microsoft.com/office/officeart/2005/8/layout/hProcess9"/>
  </dgm:cxnLst>
  <dgm:bg/>
  <dgm:whole>
    <a:ln>
      <a:solidFill>
        <a:schemeClr val="accent3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C2B526-A9CD-49AC-8F26-BD6D4434FDB8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C32B31E-D8AD-47BA-85F9-268E6A52AD15}">
      <dgm:prSet/>
      <dgm:spPr/>
      <dgm:t>
        <a:bodyPr/>
        <a:lstStyle/>
        <a:p>
          <a:pPr rtl="0"/>
          <a:r>
            <a:rPr lang="en-US" dirty="0" smtClean="0">
              <a:latin typeface="Caflisch Script Pro Regular" pitchFamily="34" charset="0"/>
            </a:rPr>
            <a:t>Regards  and Thank you</a:t>
          </a:r>
          <a:endParaRPr lang="en-US" dirty="0">
            <a:latin typeface="Caflisch Script Pro Regular" pitchFamily="34" charset="0"/>
          </a:endParaRPr>
        </a:p>
      </dgm:t>
    </dgm:pt>
    <dgm:pt modelId="{5E30EB18-7A9E-40D2-B991-E9F9CFB32C46}" type="parTrans" cxnId="{D56D0B05-796A-4958-9381-AC5E8715C0E8}">
      <dgm:prSet/>
      <dgm:spPr/>
      <dgm:t>
        <a:bodyPr/>
        <a:lstStyle/>
        <a:p>
          <a:endParaRPr lang="en-US"/>
        </a:p>
      </dgm:t>
    </dgm:pt>
    <dgm:pt modelId="{6298089D-DA5D-46A3-A00A-FE20F11334DF}" type="sibTrans" cxnId="{D56D0B05-796A-4958-9381-AC5E8715C0E8}">
      <dgm:prSet/>
      <dgm:spPr/>
      <dgm:t>
        <a:bodyPr/>
        <a:lstStyle/>
        <a:p>
          <a:endParaRPr lang="en-US"/>
        </a:p>
      </dgm:t>
    </dgm:pt>
    <dgm:pt modelId="{5EA8F808-34CB-4FB2-822C-E1AAF27165CA}" type="pres">
      <dgm:prSet presAssocID="{84C2B526-A9CD-49AC-8F26-BD6D4434FDB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66BDE7D-F1FC-4B26-82E5-1783033FD69B}" type="pres">
      <dgm:prSet presAssocID="{7C32B31E-D8AD-47BA-85F9-268E6A52AD15}" presName="circ1TxSh" presStyleLbl="vennNode1" presStyleIdx="0" presStyleCnt="1"/>
      <dgm:spPr/>
      <dgm:t>
        <a:bodyPr/>
        <a:lstStyle/>
        <a:p>
          <a:endParaRPr lang="en-US"/>
        </a:p>
      </dgm:t>
    </dgm:pt>
  </dgm:ptLst>
  <dgm:cxnLst>
    <dgm:cxn modelId="{E0BDA5ED-6326-466E-8209-A5FDDAFA4638}" type="presOf" srcId="{7C32B31E-D8AD-47BA-85F9-268E6A52AD15}" destId="{A66BDE7D-F1FC-4B26-82E5-1783033FD69B}" srcOrd="0" destOrd="0" presId="urn:microsoft.com/office/officeart/2005/8/layout/venn1"/>
    <dgm:cxn modelId="{9576B4E9-F471-4259-90F3-1C04D88A5A66}" type="presOf" srcId="{84C2B526-A9CD-49AC-8F26-BD6D4434FDB8}" destId="{5EA8F808-34CB-4FB2-822C-E1AAF27165CA}" srcOrd="0" destOrd="0" presId="urn:microsoft.com/office/officeart/2005/8/layout/venn1"/>
    <dgm:cxn modelId="{D56D0B05-796A-4958-9381-AC5E8715C0E8}" srcId="{84C2B526-A9CD-49AC-8F26-BD6D4434FDB8}" destId="{7C32B31E-D8AD-47BA-85F9-268E6A52AD15}" srcOrd="0" destOrd="0" parTransId="{5E30EB18-7A9E-40D2-B991-E9F9CFB32C46}" sibTransId="{6298089D-DA5D-46A3-A00A-FE20F11334DF}"/>
    <dgm:cxn modelId="{577BF308-D222-4B43-AC46-BF1524359DFA}" type="presParOf" srcId="{5EA8F808-34CB-4FB2-822C-E1AAF27165CA}" destId="{A66BDE7D-F1FC-4B26-82E5-1783033FD69B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CD0327-C030-4725-A24E-6046D1941C0D}">
      <dsp:nvSpPr>
        <dsp:cNvPr id="0" name=""/>
        <dsp:cNvSpPr/>
      </dsp:nvSpPr>
      <dsp:spPr>
        <a:xfrm rot="5400000">
          <a:off x="2468352" y="-704248"/>
          <a:ext cx="4902239" cy="646785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latin typeface="Dotum" pitchFamily="34" charset="-127"/>
              <a:ea typeface="Dotum" pitchFamily="34" charset="-127"/>
            </a:rPr>
            <a:t>understand the broad and specific contexts for planning;</a:t>
          </a:r>
          <a:endParaRPr lang="en-US" sz="1700" kern="1200" dirty="0">
            <a:latin typeface="Dotum" pitchFamily="34" charset="-127"/>
            <a:ea typeface="Dotum" pitchFamily="34" charset="-127"/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latin typeface="Dotum" pitchFamily="34" charset="-127"/>
              <a:ea typeface="Dotum" pitchFamily="34" charset="-127"/>
            </a:rPr>
            <a:t>understand unit, federal, national and international policy environments;</a:t>
          </a:r>
          <a:endParaRPr lang="en-US" sz="1700" kern="1200" dirty="0">
            <a:latin typeface="Dotum" pitchFamily="34" charset="-127"/>
            <a:ea typeface="Dotum" pitchFamily="34" charset="-127"/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latin typeface="Dotum" pitchFamily="34" charset="-127"/>
              <a:ea typeface="Dotum" pitchFamily="34" charset="-127"/>
            </a:rPr>
            <a:t>appreciate the challenges and conditions  required to achieve objectives of the plan;</a:t>
          </a:r>
          <a:endParaRPr lang="en-US" sz="1700" kern="1200" dirty="0">
            <a:latin typeface="Dotum" pitchFamily="34" charset="-127"/>
            <a:ea typeface="Dotum" pitchFamily="34" charset="-127"/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latin typeface="Dotum" pitchFamily="34" charset="-127"/>
              <a:ea typeface="Dotum" pitchFamily="34" charset="-127"/>
            </a:rPr>
            <a:t>analyze and understand the functioning of the different components of our health system and its environment;</a:t>
          </a:r>
          <a:endParaRPr lang="en-US" sz="1700" kern="1200" dirty="0">
            <a:latin typeface="Dotum" pitchFamily="34" charset="-127"/>
            <a:ea typeface="Dotum" pitchFamily="34" charset="-127"/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latin typeface="Dotum" pitchFamily="34" charset="-127"/>
              <a:ea typeface="Dotum" pitchFamily="34" charset="-127"/>
            </a:rPr>
            <a:t>identify priority public health problems and the major  potential  challenges in addressing them;</a:t>
          </a:r>
          <a:endParaRPr lang="en-US" sz="1700" kern="1200" dirty="0">
            <a:latin typeface="Dotum" pitchFamily="34" charset="-127"/>
            <a:ea typeface="Dotum" pitchFamily="34" charset="-127"/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latin typeface="Dotum" pitchFamily="34" charset="-127"/>
              <a:ea typeface="Dotum" pitchFamily="34" charset="-127"/>
            </a:rPr>
            <a:t>provide baseline information for future monitoring and evaluation purposes. </a:t>
          </a:r>
          <a:endParaRPr lang="en-US" sz="1700" kern="1200" dirty="0">
            <a:latin typeface="Dotum" pitchFamily="34" charset="-127"/>
            <a:ea typeface="Dotum" pitchFamily="34" charset="-127"/>
          </a:endParaRPr>
        </a:p>
      </dsp:txBody>
      <dsp:txXfrm rot="-5400000">
        <a:off x="1685542" y="317870"/>
        <a:ext cx="6228551" cy="4423623"/>
      </dsp:txXfrm>
    </dsp:sp>
    <dsp:sp modelId="{21CE7578-F092-4C8F-9966-1F70648F689F}">
      <dsp:nvSpPr>
        <dsp:cNvPr id="0" name=""/>
        <dsp:cNvSpPr/>
      </dsp:nvSpPr>
      <dsp:spPr>
        <a:xfrm>
          <a:off x="0" y="0"/>
          <a:ext cx="1609344" cy="50593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Uses:</a:t>
          </a:r>
          <a:endParaRPr lang="en-US" sz="3900" kern="1200" dirty="0"/>
        </a:p>
      </dsp:txBody>
      <dsp:txXfrm>
        <a:off x="78562" y="78562"/>
        <a:ext cx="1452220" cy="49022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53863B-57C7-43D2-8032-00B35736D81D}">
      <dsp:nvSpPr>
        <dsp:cNvPr id="0" name=""/>
        <dsp:cNvSpPr/>
      </dsp:nvSpPr>
      <dsp:spPr>
        <a:xfrm>
          <a:off x="651509" y="0"/>
          <a:ext cx="7383780" cy="4525963"/>
        </a:xfrm>
        <a:prstGeom prst="rightArrow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A98DA2-9D8E-441F-9296-119C0839CD59}">
      <dsp:nvSpPr>
        <dsp:cNvPr id="0" name=""/>
        <dsp:cNvSpPr/>
      </dsp:nvSpPr>
      <dsp:spPr>
        <a:xfrm>
          <a:off x="6300" y="609601"/>
          <a:ext cx="1526583" cy="33067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Reports  (Health Programs technical reports/M&amp;E and Review reports, Etc.</a:t>
          </a:r>
          <a:r>
            <a:rPr lang="en-US" sz="1500" kern="1200" dirty="0" smtClean="0"/>
            <a:t>)</a:t>
          </a:r>
          <a:endParaRPr lang="en-US" sz="1500" kern="1200" dirty="0"/>
        </a:p>
      </dsp:txBody>
      <dsp:txXfrm>
        <a:off x="80822" y="684123"/>
        <a:ext cx="1377539" cy="3157715"/>
      </dsp:txXfrm>
    </dsp:sp>
    <dsp:sp modelId="{2FFA0B36-DB1A-4215-A399-03CC7ABA8727}">
      <dsp:nvSpPr>
        <dsp:cNvPr id="0" name=""/>
        <dsp:cNvSpPr/>
      </dsp:nvSpPr>
      <dsp:spPr>
        <a:xfrm>
          <a:off x="1758113" y="792161"/>
          <a:ext cx="1821379" cy="29416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Publications of surveys NDHS, MICS, MDG , UNDP Reports, etc.</a:t>
          </a:r>
          <a:endParaRPr lang="en-US" sz="1800" kern="1200" dirty="0"/>
        </a:p>
      </dsp:txBody>
      <dsp:txXfrm>
        <a:off x="1847025" y="881073"/>
        <a:ext cx="1643555" cy="2763816"/>
      </dsp:txXfrm>
    </dsp:sp>
    <dsp:sp modelId="{DC43AD41-D450-4589-945C-19A1A862A5A8}">
      <dsp:nvSpPr>
        <dsp:cNvPr id="0" name=""/>
        <dsp:cNvSpPr/>
      </dsp:nvSpPr>
      <dsp:spPr>
        <a:xfrm>
          <a:off x="3804721" y="304805"/>
          <a:ext cx="1773430" cy="391635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Databases such as  State HMIS databases, DHIS, etc.</a:t>
          </a:r>
          <a:endParaRPr lang="en-US" sz="2000" kern="1200" dirty="0"/>
        </a:p>
      </dsp:txBody>
      <dsp:txXfrm>
        <a:off x="3891293" y="391377"/>
        <a:ext cx="1600286" cy="3743207"/>
      </dsp:txXfrm>
    </dsp:sp>
    <dsp:sp modelId="{661E019C-BCA0-40D2-A27E-C4F5E461CC12}">
      <dsp:nvSpPr>
        <dsp:cNvPr id="0" name=""/>
        <dsp:cNvSpPr/>
      </dsp:nvSpPr>
      <dsp:spPr>
        <a:xfrm>
          <a:off x="5803381" y="685801"/>
          <a:ext cx="1941243" cy="3154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MDAs: NBS, NPC, etc.</a:t>
          </a:r>
          <a:endParaRPr lang="en-US" sz="2000" kern="1200" dirty="0"/>
        </a:p>
      </dsp:txBody>
      <dsp:txXfrm>
        <a:off x="5898145" y="780565"/>
        <a:ext cx="1751715" cy="2964832"/>
      </dsp:txXfrm>
    </dsp:sp>
    <dsp:sp modelId="{AF7AE7C8-B9BE-47B9-A7A5-77E31CAB0924}">
      <dsp:nvSpPr>
        <dsp:cNvPr id="0" name=""/>
        <dsp:cNvSpPr/>
      </dsp:nvSpPr>
      <dsp:spPr>
        <a:xfrm>
          <a:off x="7969853" y="1357788"/>
          <a:ext cx="710645" cy="181038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Add</a:t>
          </a:r>
          <a:endParaRPr lang="en-US" sz="2100" kern="1200" dirty="0"/>
        </a:p>
      </dsp:txBody>
      <dsp:txXfrm>
        <a:off x="8004544" y="1392479"/>
        <a:ext cx="641263" cy="17410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6BDE7D-F1FC-4B26-82E5-1783033FD69B}">
      <dsp:nvSpPr>
        <dsp:cNvPr id="0" name=""/>
        <dsp:cNvSpPr/>
      </dsp:nvSpPr>
      <dsp:spPr>
        <a:xfrm>
          <a:off x="1280318" y="0"/>
          <a:ext cx="5668963" cy="566896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latin typeface="Caflisch Script Pro Regular" pitchFamily="34" charset="0"/>
            </a:rPr>
            <a:t>Regards  and Thank you</a:t>
          </a:r>
          <a:endParaRPr lang="en-US" sz="6500" kern="1200" dirty="0">
            <a:latin typeface="Caflisch Script Pro Regular" pitchFamily="34" charset="0"/>
          </a:endParaRPr>
        </a:p>
      </dsp:txBody>
      <dsp:txXfrm>
        <a:off x="2110518" y="830200"/>
        <a:ext cx="4008563" cy="40085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13194-68D4-4F55-A46C-2839B302E3E7}" type="datetimeFigureOut">
              <a:rPr lang="en-US" smtClean="0"/>
              <a:pPr/>
              <a:t>8/23/2017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B6B8AF-8E7B-49CC-A444-9EB06CBB2B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890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924800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rgbClr val="C00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505200"/>
            <a:ext cx="7924800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446" y="0"/>
            <a:ext cx="1028692" cy="855353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3968754" y="744144"/>
            <a:ext cx="13700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FSHDP II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72366" y="5578477"/>
            <a:ext cx="762000" cy="365125"/>
          </a:xfrm>
          <a:prstGeom prst="rect">
            <a:avLst/>
          </a:prstGeom>
        </p:spPr>
        <p:txBody>
          <a:bodyPr/>
          <a:lstStyle/>
          <a:p>
            <a:fld id="{A11C07D8-B3DC-4E21-BF7C-7A59ABBA22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タイトル、テキスト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9400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BBCAB-F6BA-43FF-A423-418C087E65B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71671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74320" indent="-274320">
              <a:buClr>
                <a:srgbClr val="C00000"/>
              </a:buClr>
              <a:buSzPct val="130000"/>
              <a:buFont typeface="Webdings" panose="05030102010509060703" pitchFamily="18" charset="2"/>
              <a:buChar char=""/>
              <a:defRPr sz="2400">
                <a:latin typeface="Dotum" panose="020B0600000101010101" pitchFamily="34" charset="-127"/>
                <a:ea typeface="Dotum" panose="020B0600000101010101" pitchFamily="34" charset="-127"/>
              </a:defRPr>
            </a:lvl1pPr>
            <a:lvl2pPr marL="640080" indent="-246888">
              <a:buSzPct val="120000"/>
              <a:buFont typeface="Wingdings" panose="05000000000000000000" pitchFamily="2" charset="2"/>
              <a:buChar char="ü"/>
              <a:defRPr sz="2000">
                <a:latin typeface="Dotum" panose="020B0600000101010101" pitchFamily="34" charset="-127"/>
                <a:ea typeface="Dotum" panose="020B0600000101010101" pitchFamily="34" charset="-127"/>
              </a:defRPr>
            </a:lvl2pPr>
            <a:lvl3pPr marL="914400" indent="-246888">
              <a:buClr>
                <a:srgbClr val="00B050"/>
              </a:buClr>
              <a:buSzPct val="150000"/>
              <a:buFont typeface="Courier New" panose="02070309020205020404" pitchFamily="49" charset="0"/>
              <a:buChar char="o"/>
              <a:defRPr sz="2000">
                <a:latin typeface="Dotum" panose="020B0600000101010101" pitchFamily="34" charset="-127"/>
                <a:ea typeface="Dotum" panose="020B0600000101010101" pitchFamily="34" charset="-127"/>
              </a:defRPr>
            </a:lvl3pPr>
            <a:lvl4pPr marL="1188720" indent="-210312"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  <a:defRPr sz="2000">
                <a:latin typeface="Dotum" panose="020B0600000101010101" pitchFamily="34" charset="-127"/>
                <a:ea typeface="Dotum" panose="020B0600000101010101" pitchFamily="34" charset="-127"/>
              </a:defRPr>
            </a:lvl4pPr>
            <a:lvl5pPr marL="1463040" indent="-210312"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  <a:defRPr sz="2000">
                <a:latin typeface="Dotum" panose="020B0600000101010101" pitchFamily="34" charset="-127"/>
                <a:ea typeface="Dotum" panose="020B0600000101010101" pitchFamily="34" charset="-127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877839"/>
            <a:ext cx="9121587" cy="10011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6400800"/>
            <a:ext cx="9144002" cy="100361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-12700" y="6477000"/>
            <a:ext cx="9156700" cy="38100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FMoH</a:t>
            </a:r>
            <a:r>
              <a:rPr lang="en-US" baseline="0" dirty="0" smtClean="0">
                <a:solidFill>
                  <a:schemeClr val="bg1"/>
                </a:solidFill>
              </a:rPr>
              <a:t>  -  Federal Strategic Health Development Plan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3687" y="6149277"/>
            <a:ext cx="819799" cy="72142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6553200"/>
            <a:ext cx="9163050" cy="304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2000">
              <a:schemeClr val="accent5">
                <a:lumMod val="5000"/>
                <a:lumOff val="95000"/>
              </a:schemeClr>
            </a:gs>
            <a:gs pos="100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45000"/>
                <a:lumOff val="55000"/>
              </a:schemeClr>
            </a:gs>
            <a:gs pos="92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46434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3"/>
            <a:ext cx="4762500" cy="31194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47708" y="132612"/>
            <a:ext cx="8229600" cy="7055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977956"/>
            <a:ext cx="8229600" cy="53466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SECOND FEDERAL STRATEGIC HEALTH </a:t>
            </a:r>
            <a:r>
              <a:rPr lang="en-US" sz="4400" dirty="0" smtClean="0"/>
              <a:t>DEVELOPMENT </a:t>
            </a:r>
            <a:r>
              <a:rPr lang="en-US" sz="4400" dirty="0" smtClean="0"/>
              <a:t>PLAN (FSHDPII)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Bookman Old Style" panose="02050604050505020204" pitchFamily="18" charset="0"/>
              </a:rPr>
              <a:t>Conducting Situational Analysis</a:t>
            </a:r>
            <a:endParaRPr lang="en-US" sz="4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391400" y="6454777"/>
            <a:ext cx="762000" cy="365125"/>
          </a:xfrm>
          <a:prstGeom prst="rect">
            <a:avLst/>
          </a:prstGeom>
        </p:spPr>
        <p:txBody>
          <a:bodyPr/>
          <a:lstStyle/>
          <a:p>
            <a:fld id="{A11C07D8-B3DC-4E21-BF7C-7A59ABBA22F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PESTLE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3225" indent="-403225"/>
            <a:r>
              <a:rPr lang="en-GB" dirty="0" smtClean="0"/>
              <a:t>Understanding the External Factors affecting Healthcare Delivery in order to </a:t>
            </a:r>
            <a:r>
              <a:rPr lang="en-GB" dirty="0" smtClean="0"/>
              <a:t>adequately counter</a:t>
            </a:r>
            <a:r>
              <a:rPr lang="en-GB" dirty="0" smtClean="0"/>
              <a:t> </a:t>
            </a:r>
            <a:r>
              <a:rPr lang="en-GB" dirty="0" smtClean="0"/>
              <a:t>the Weakness and </a:t>
            </a:r>
            <a:r>
              <a:rPr lang="en-GB" dirty="0" smtClean="0"/>
              <a:t>Threats (negative forces)</a:t>
            </a:r>
            <a:endParaRPr lang="en-GB" dirty="0" smtClean="0"/>
          </a:p>
          <a:p>
            <a:pPr marL="403225" indent="-403225"/>
            <a:endParaRPr lang="en-GB" dirty="0" smtClean="0"/>
          </a:p>
          <a:p>
            <a:pPr marL="403225" indent="-403225"/>
            <a:r>
              <a:rPr lang="en-GB" dirty="0" smtClean="0"/>
              <a:t>It is a framework for a evaluating the external factors influencing or affecting the delivery of healthcare delivery 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PESTLE in the SWOT ANALYSIS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219200" y="1752600"/>
          <a:ext cx="7164534" cy="43330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2267">
                  <a:extLst>
                    <a:ext uri="{9D8B030D-6E8A-4147-A177-3AD203B41FA5}">
                      <a16:colId xmlns:a16="http://schemas.microsoft.com/office/drawing/2014/main" xmlns="" val="818615615"/>
                    </a:ext>
                  </a:extLst>
                </a:gridCol>
                <a:gridCol w="3582267">
                  <a:extLst>
                    <a:ext uri="{9D8B030D-6E8A-4147-A177-3AD203B41FA5}">
                      <a16:colId xmlns:a16="http://schemas.microsoft.com/office/drawing/2014/main" xmlns="" val="1578782397"/>
                    </a:ext>
                  </a:extLst>
                </a:gridCol>
              </a:tblGrid>
              <a:tr h="1704109">
                <a:tc>
                  <a:txBody>
                    <a:bodyPr/>
                    <a:lstStyle/>
                    <a:p>
                      <a:r>
                        <a:rPr lang="en-GB" sz="1400" u="sng" dirty="0" smtClean="0"/>
                        <a:t>STRENGTH</a:t>
                      </a:r>
                      <a:endParaRPr lang="en-GB" sz="1400" u="sng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u="sng" dirty="0" smtClean="0"/>
                        <a:t>WEAKNESS</a:t>
                      </a:r>
                      <a:endParaRPr lang="en-GB" sz="1400" u="sng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4017152926"/>
                  </a:ext>
                </a:extLst>
              </a:tr>
              <a:tr h="2125980">
                <a:tc>
                  <a:txBody>
                    <a:bodyPr/>
                    <a:lstStyle/>
                    <a:p>
                      <a:r>
                        <a:rPr lang="en-GB" sz="1400" b="1" u="sng" dirty="0" smtClean="0"/>
                        <a:t>OPPORTUNITY</a:t>
                      </a:r>
                    </a:p>
                    <a:p>
                      <a:r>
                        <a:rPr lang="en-GB" sz="1400" b="1" u="none" dirty="0" smtClean="0"/>
                        <a:t>P</a:t>
                      </a:r>
                      <a:r>
                        <a:rPr lang="en-GB" sz="1400" u="none" dirty="0" smtClean="0"/>
                        <a:t>olitical – Policies, Regulations (taxes, spending)</a:t>
                      </a:r>
                    </a:p>
                    <a:p>
                      <a:r>
                        <a:rPr lang="en-GB" sz="1400" b="1" u="none" dirty="0" smtClean="0"/>
                        <a:t>E</a:t>
                      </a:r>
                      <a:r>
                        <a:rPr lang="en-GB" sz="1400" u="none" dirty="0" smtClean="0"/>
                        <a:t>conomic – Interest rates, spending and income</a:t>
                      </a:r>
                    </a:p>
                    <a:p>
                      <a:r>
                        <a:rPr lang="en-GB" sz="1400" b="1" u="none" dirty="0" smtClean="0"/>
                        <a:t>S</a:t>
                      </a:r>
                      <a:r>
                        <a:rPr lang="en-GB" sz="1400" u="none" dirty="0" smtClean="0"/>
                        <a:t>ocial – Population shift, health seeking pattern</a:t>
                      </a:r>
                    </a:p>
                    <a:p>
                      <a:r>
                        <a:rPr lang="en-GB" sz="1400" b="1" u="none" dirty="0" smtClean="0"/>
                        <a:t>T</a:t>
                      </a:r>
                      <a:r>
                        <a:rPr lang="en-GB" sz="1400" u="none" dirty="0" smtClean="0"/>
                        <a:t>echnology – New technology/disruptive ones</a:t>
                      </a:r>
                    </a:p>
                    <a:p>
                      <a:r>
                        <a:rPr lang="en-GB" sz="1400" b="1" u="none" dirty="0" smtClean="0"/>
                        <a:t>L</a:t>
                      </a:r>
                      <a:r>
                        <a:rPr lang="en-GB" sz="1400" u="none" dirty="0" smtClean="0"/>
                        <a:t>egal – Employment laws, legal frameworks</a:t>
                      </a:r>
                    </a:p>
                    <a:p>
                      <a:r>
                        <a:rPr lang="en-GB" sz="1400" b="1" u="none" dirty="0" smtClean="0"/>
                        <a:t>E</a:t>
                      </a:r>
                      <a:r>
                        <a:rPr lang="en-GB" sz="1400" u="none" dirty="0" smtClean="0"/>
                        <a:t>nvironment/Ethical – Responsible</a:t>
                      </a:r>
                      <a:r>
                        <a:rPr lang="en-GB" sz="1400" u="none" baseline="0" dirty="0" smtClean="0"/>
                        <a:t> practices</a:t>
                      </a:r>
                      <a:endParaRPr lang="en-GB" sz="1400" u="none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b="1" u="sng" dirty="0" smtClean="0"/>
                        <a:t>THREATS </a:t>
                      </a:r>
                      <a:r>
                        <a:rPr lang="en-GB" sz="1400" b="0" i="1" u="sng" dirty="0" smtClean="0"/>
                        <a:t>(when</a:t>
                      </a:r>
                      <a:r>
                        <a:rPr lang="en-GB" sz="1400" b="0" i="1" u="sng" baseline="0" dirty="0" smtClean="0"/>
                        <a:t> they are not favourable)</a:t>
                      </a:r>
                      <a:endParaRPr lang="en-GB" sz="1400" b="0" i="1" u="sng" dirty="0" smtClean="0"/>
                    </a:p>
                    <a:p>
                      <a:r>
                        <a:rPr lang="en-GB" sz="1400" b="1" u="none" dirty="0" smtClean="0"/>
                        <a:t>P</a:t>
                      </a:r>
                      <a:r>
                        <a:rPr lang="en-GB" sz="1400" u="none" dirty="0" smtClean="0"/>
                        <a:t>olitical</a:t>
                      </a:r>
                    </a:p>
                    <a:p>
                      <a:r>
                        <a:rPr lang="en-GB" sz="1400" b="1" u="none" dirty="0" smtClean="0"/>
                        <a:t>E</a:t>
                      </a:r>
                      <a:r>
                        <a:rPr lang="en-GB" sz="1400" u="none" dirty="0" smtClean="0"/>
                        <a:t>conomic</a:t>
                      </a:r>
                    </a:p>
                    <a:p>
                      <a:r>
                        <a:rPr lang="en-GB" sz="1400" b="1" u="none" dirty="0" smtClean="0"/>
                        <a:t>S</a:t>
                      </a:r>
                      <a:r>
                        <a:rPr lang="en-GB" sz="1400" u="none" dirty="0" smtClean="0"/>
                        <a:t>ocial</a:t>
                      </a:r>
                    </a:p>
                    <a:p>
                      <a:r>
                        <a:rPr lang="en-GB" sz="1400" b="1" u="none" dirty="0" smtClean="0"/>
                        <a:t>T</a:t>
                      </a:r>
                      <a:r>
                        <a:rPr lang="en-GB" sz="1400" u="none" dirty="0" smtClean="0"/>
                        <a:t>echnology – Product become obsolete</a:t>
                      </a:r>
                    </a:p>
                    <a:p>
                      <a:r>
                        <a:rPr lang="en-GB" sz="1400" b="1" u="none" dirty="0" smtClean="0"/>
                        <a:t>L</a:t>
                      </a:r>
                      <a:r>
                        <a:rPr lang="en-GB" sz="1400" u="none" dirty="0" smtClean="0"/>
                        <a:t>egal</a:t>
                      </a:r>
                    </a:p>
                    <a:p>
                      <a:r>
                        <a:rPr lang="en-GB" sz="1400" b="1" u="none" dirty="0" smtClean="0"/>
                        <a:t>E</a:t>
                      </a:r>
                      <a:r>
                        <a:rPr lang="en-GB" sz="1400" u="none" dirty="0" smtClean="0"/>
                        <a:t>nvironment/Ethical</a:t>
                      </a:r>
                    </a:p>
                    <a:p>
                      <a:endParaRPr lang="en-GB" sz="1400" u="none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4103869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flipH="1">
            <a:off x="609600" y="3657600"/>
            <a:ext cx="2658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EXTERNAL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1828800"/>
            <a:ext cx="376450" cy="1698813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GB" sz="1050" b="1" dirty="0"/>
              <a:t>INTERNAL</a:t>
            </a:r>
          </a:p>
        </p:txBody>
      </p:sp>
      <p:sp>
        <p:nvSpPr>
          <p:cNvPr id="7" name="Right Arrow 6"/>
          <p:cNvSpPr/>
          <p:nvPr/>
        </p:nvSpPr>
        <p:spPr>
          <a:xfrm>
            <a:off x="961769" y="2500745"/>
            <a:ext cx="208919" cy="1012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8" name="Right Arrow 7"/>
          <p:cNvSpPr/>
          <p:nvPr/>
        </p:nvSpPr>
        <p:spPr>
          <a:xfrm>
            <a:off x="922922" y="4306115"/>
            <a:ext cx="208919" cy="1012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9" name="TextBox 8"/>
          <p:cNvSpPr txBox="1"/>
          <p:nvPr/>
        </p:nvSpPr>
        <p:spPr>
          <a:xfrm>
            <a:off x="2211533" y="1475600"/>
            <a:ext cx="95410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50" dirty="0">
                <a:solidFill>
                  <a:srgbClr val="00B050"/>
                </a:solidFill>
              </a:rPr>
              <a:t>POSITIVE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97733" y="1475600"/>
            <a:ext cx="102399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50" dirty="0">
                <a:solidFill>
                  <a:srgbClr val="FF0000"/>
                </a:solidFill>
              </a:rPr>
              <a:t>NEGATIVE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69878" cy="536648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solidFill>
                  <a:srgbClr val="C00000"/>
                </a:solidFill>
              </a:rPr>
              <a:t>Using PESTLE in Situation Analysis (as part of 2x2 table)</a:t>
            </a:r>
            <a:endParaRPr lang="en-GB" sz="2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43000"/>
            <a:ext cx="7981950" cy="5181599"/>
          </a:xfrm>
        </p:spPr>
        <p:txBody>
          <a:bodyPr>
            <a:normAutofit fontScale="92500" lnSpcReduction="20000"/>
          </a:bodyPr>
          <a:lstStyle/>
          <a:p>
            <a:pPr marL="511175" indent="-511175"/>
            <a:r>
              <a:rPr lang="en-GB" dirty="0" smtClean="0"/>
              <a:t>It is important to know that each of the elements interact with each other. </a:t>
            </a:r>
          </a:p>
          <a:p>
            <a:pPr marL="739775" lvl="1" indent="-374650"/>
            <a:r>
              <a:rPr lang="en-GB" dirty="0" smtClean="0"/>
              <a:t>For example Political environment can directly influence what kind of laws (</a:t>
            </a:r>
            <a:r>
              <a:rPr lang="en-GB" dirty="0"/>
              <a:t>L</a:t>
            </a:r>
            <a:r>
              <a:rPr lang="en-GB" dirty="0" smtClean="0"/>
              <a:t>egal environment) and have impact on Economics</a:t>
            </a:r>
          </a:p>
          <a:p>
            <a:pPr marL="511175" indent="-511175"/>
            <a:endParaRPr lang="en-GB" dirty="0" smtClean="0"/>
          </a:p>
          <a:p>
            <a:pPr marL="511175" indent="-511175"/>
            <a:r>
              <a:rPr lang="en-GB" dirty="0" smtClean="0"/>
              <a:t>PESTLE interacts </a:t>
            </a:r>
            <a:r>
              <a:rPr lang="en-GB" dirty="0" smtClean="0"/>
              <a:t>mainly with </a:t>
            </a:r>
            <a:r>
              <a:rPr lang="en-GB" dirty="0" smtClean="0"/>
              <a:t>the Opportunity and Threats components of SWOT </a:t>
            </a:r>
            <a:r>
              <a:rPr lang="en-GB" dirty="0" smtClean="0"/>
              <a:t>analysis</a:t>
            </a:r>
            <a:endParaRPr lang="en-GB" dirty="0" smtClean="0"/>
          </a:p>
          <a:p>
            <a:pPr marL="511175" indent="-511175"/>
            <a:endParaRPr lang="en-GB" dirty="0" smtClean="0"/>
          </a:p>
          <a:p>
            <a:pPr marL="511175" indent="-511175"/>
            <a:r>
              <a:rPr lang="en-GB" dirty="0" smtClean="0"/>
              <a:t>There’s need to look at the SWOT components with the lens of PESTLE in order to understand the dynamics at play within the health systems</a:t>
            </a:r>
          </a:p>
          <a:p>
            <a:pPr marL="511175" indent="-511175"/>
            <a:endParaRPr lang="en-GB" dirty="0" smtClean="0"/>
          </a:p>
          <a:p>
            <a:pPr marL="511175" indent="-511175"/>
            <a:r>
              <a:rPr lang="en-GB" dirty="0" smtClean="0"/>
              <a:t>This </a:t>
            </a:r>
            <a:r>
              <a:rPr lang="en-GB" dirty="0" smtClean="0"/>
              <a:t>consideration is </a:t>
            </a:r>
            <a:r>
              <a:rPr lang="en-GB" dirty="0" smtClean="0"/>
              <a:t>key for the Federal entities because PESTLE is easily noticeable at this healthcare delivery system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87887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Sources of Key facts/Information: 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3296980"/>
              </p:ext>
            </p:extLst>
          </p:nvPr>
        </p:nvGraphicFramePr>
        <p:xfrm>
          <a:off x="228600" y="1600200"/>
          <a:ext cx="8686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654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Exemplifying SWOT!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marL="0" indent="0" algn="ctr">
              <a:buNone/>
            </a:pPr>
            <a:r>
              <a:rPr lang="en-US" sz="2800" i="1" dirty="0" smtClean="0"/>
              <a:t>SWOT the  priority areas under each strategic pillar and identify the</a:t>
            </a:r>
          </a:p>
          <a:p>
            <a:pPr marL="0" indent="0" algn="ctr">
              <a:buNone/>
            </a:pPr>
            <a:endParaRPr lang="en-US" i="1" dirty="0" smtClean="0"/>
          </a:p>
          <a:p>
            <a:pPr marL="0" indent="0" algn="ctr">
              <a:buNone/>
            </a:pPr>
            <a:r>
              <a:rPr lang="en-US" i="1" dirty="0" smtClean="0"/>
              <a:t>Strengths:</a:t>
            </a:r>
          </a:p>
          <a:p>
            <a:pPr marL="0" indent="0" algn="ctr">
              <a:buNone/>
            </a:pPr>
            <a:r>
              <a:rPr lang="en-US" i="1" dirty="0" smtClean="0"/>
              <a:t>Weaknesses:</a:t>
            </a:r>
          </a:p>
          <a:p>
            <a:pPr marL="0" indent="0" algn="ctr">
              <a:buNone/>
            </a:pPr>
            <a:r>
              <a:rPr lang="en-US" i="1" dirty="0" smtClean="0"/>
              <a:t>Opportunities:</a:t>
            </a:r>
          </a:p>
          <a:p>
            <a:pPr marL="0" indent="0" algn="ctr">
              <a:buNone/>
            </a:pPr>
            <a:r>
              <a:rPr lang="en-US" i="1" dirty="0" smtClean="0"/>
              <a:t>Threats:</a:t>
            </a:r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0104116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Group Activity: 30 minutes</a:t>
            </a:r>
            <a:endParaRPr lang="en-US" sz="32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5257800"/>
          </a:xfrm>
        </p:spPr>
        <p:txBody>
          <a:bodyPr>
            <a:norm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i="1" dirty="0" smtClean="0"/>
              <a:t>Review information sources of your  unit/department/program/organization available to you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i="1" dirty="0" smtClean="0"/>
              <a:t>Discuss the  S, W, O T  of the priority areas assigned to you (Think it through using </a:t>
            </a:r>
            <a:r>
              <a:rPr lang="en-US" i="1" dirty="0" smtClean="0"/>
              <a:t>PESTLE)</a:t>
            </a:r>
            <a:endParaRPr lang="en-US" i="1" dirty="0" smtClean="0"/>
          </a:p>
          <a:p>
            <a:pPr marL="571500" indent="-571500">
              <a:buFont typeface="Wingdings" pitchFamily="2" charset="2"/>
              <a:buChar char="q"/>
            </a:pPr>
            <a:r>
              <a:rPr lang="en-US" i="1" dirty="0" smtClean="0"/>
              <a:t>Compile the key facts/information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i="1" dirty="0" smtClean="0"/>
              <a:t>Present to plenary and submit to facilitator</a:t>
            </a: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6569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457200"/>
          <a:ext cx="8229600" cy="5668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23064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Objectives: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i="1" dirty="0" smtClean="0"/>
              <a:t>A Shared understanding of developing Situational Analysis </a:t>
            </a:r>
          </a:p>
          <a:p>
            <a:pPr marL="1033463" lvl="1" indent="-401638"/>
            <a:r>
              <a:rPr lang="en-US" i="1" dirty="0" smtClean="0"/>
              <a:t>That identifies and reflects broad perspectives </a:t>
            </a:r>
          </a:p>
          <a:p>
            <a:pPr marL="1033463" lvl="1" indent="-401638"/>
            <a:r>
              <a:rPr lang="en-US" i="1" dirty="0" smtClean="0"/>
              <a:t>Rehearse the  SWOT Approach</a:t>
            </a:r>
          </a:p>
          <a:p>
            <a:pPr marL="1033463" lvl="1" indent="-401638"/>
            <a:r>
              <a:rPr lang="en-US" i="1" dirty="0" smtClean="0"/>
              <a:t>Develop draft SA for updating and use </a:t>
            </a:r>
          </a:p>
          <a:p>
            <a:pPr marL="1033463" lvl="1" indent="-401638"/>
            <a:r>
              <a:rPr lang="en-US" i="1" dirty="0" smtClean="0"/>
              <a:t>Identify generic sources of information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8882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Situation Analysis?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7956"/>
            <a:ext cx="8534400" cy="5346644"/>
          </a:xfrm>
        </p:spPr>
        <p:txBody>
          <a:bodyPr>
            <a:normAutofit/>
          </a:bodyPr>
          <a:lstStyle/>
          <a:p>
            <a:pPr marL="0" marR="21590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tabLst>
                <a:tab pos="288290" algn="l"/>
              </a:tabLst>
            </a:pPr>
            <a:r>
              <a:rPr lang="en-US" sz="2000" b="1" dirty="0" smtClean="0">
                <a:effectLst/>
                <a:cs typeface="Univers"/>
              </a:rPr>
              <a:t>It is </a:t>
            </a:r>
            <a:r>
              <a:rPr lang="en-US" sz="2000" b="1" dirty="0" smtClean="0">
                <a:cs typeface="Univers"/>
              </a:rPr>
              <a:t>the </a:t>
            </a:r>
            <a:r>
              <a:rPr lang="en-US" sz="2000" b="1" dirty="0" smtClean="0">
                <a:effectLst/>
                <a:cs typeface="Univers"/>
              </a:rPr>
              <a:t>starting point in any planning</a:t>
            </a:r>
            <a:r>
              <a:rPr lang="en-US" sz="2000" dirty="0" smtClean="0">
                <a:effectLst/>
                <a:cs typeface="Univers"/>
              </a:rPr>
              <a:t> process</a:t>
            </a:r>
            <a:endParaRPr lang="en-US" sz="2000" dirty="0" smtClean="0">
              <a:cs typeface="Univers"/>
            </a:endParaRPr>
          </a:p>
          <a:p>
            <a:pPr marL="365760" marR="215900" lvl="1" indent="0" algn="just">
              <a:lnSpc>
                <a:spcPct val="115000"/>
              </a:lnSpc>
              <a:spcBef>
                <a:spcPts val="0"/>
              </a:spcBef>
              <a:tabLst>
                <a:tab pos="288290" algn="l"/>
              </a:tabLst>
            </a:pPr>
            <a:r>
              <a:rPr lang="en-US" dirty="0" smtClean="0">
                <a:cs typeface="Univers"/>
              </a:rPr>
              <a:t>Comprehensive</a:t>
            </a:r>
          </a:p>
          <a:p>
            <a:pPr marL="365760" marR="215900" lvl="1" indent="0">
              <a:lnSpc>
                <a:spcPct val="115000"/>
              </a:lnSpc>
              <a:spcBef>
                <a:spcPts val="0"/>
              </a:spcBef>
              <a:tabLst>
                <a:tab pos="288290" algn="l"/>
              </a:tabLst>
            </a:pPr>
            <a:r>
              <a:rPr lang="en-US" dirty="0" smtClean="0">
                <a:cs typeface="Univers"/>
              </a:rPr>
              <a:t>fact-based appraisal and </a:t>
            </a:r>
          </a:p>
          <a:p>
            <a:pPr marL="627063" marR="215900" lvl="1" indent="-279400">
              <a:lnSpc>
                <a:spcPct val="115000"/>
              </a:lnSpc>
              <a:spcBef>
                <a:spcPts val="0"/>
              </a:spcBef>
              <a:tabLst>
                <a:tab pos="288290" algn="l"/>
              </a:tabLst>
            </a:pPr>
            <a:r>
              <a:rPr lang="en-US" dirty="0" smtClean="0">
                <a:cs typeface="Univers"/>
              </a:rPr>
              <a:t>understanding of the  conditions aware of desired directions/goal</a:t>
            </a:r>
            <a:endParaRPr lang="en-US" dirty="0" smtClean="0">
              <a:effectLst/>
              <a:cs typeface="Univers"/>
            </a:endParaRPr>
          </a:p>
          <a:p>
            <a:pPr marL="0" marR="21590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88290" algn="l"/>
              </a:tabLst>
            </a:pPr>
            <a:endParaRPr lang="en-US" sz="2000" dirty="0" smtClean="0">
              <a:effectLst/>
              <a:cs typeface="Univers"/>
            </a:endParaRPr>
          </a:p>
          <a:p>
            <a:pPr marR="215900" algn="just">
              <a:lnSpc>
                <a:spcPct val="115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288290" algn="l"/>
              </a:tabLst>
            </a:pPr>
            <a:r>
              <a:rPr lang="en-US" sz="2000" dirty="0">
                <a:cs typeface="Univers"/>
              </a:rPr>
              <a:t>W</a:t>
            </a:r>
            <a:r>
              <a:rPr lang="en-US" sz="2000" dirty="0" smtClean="0">
                <a:effectLst/>
                <a:cs typeface="Univers"/>
              </a:rPr>
              <a:t>e need to be aware of what we are planning for, such as what issues needed to be addressed</a:t>
            </a:r>
            <a:endParaRPr lang="en-US" sz="2000" dirty="0" smtClean="0">
              <a:cs typeface="Univers"/>
            </a:endParaRPr>
          </a:p>
          <a:p>
            <a:pPr marR="215900" algn="just">
              <a:lnSpc>
                <a:spcPct val="115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288290" algn="l"/>
              </a:tabLst>
            </a:pPr>
            <a:endParaRPr lang="en-US" sz="2000" dirty="0" smtClean="0">
              <a:effectLst/>
              <a:cs typeface="Univers"/>
            </a:endParaRPr>
          </a:p>
          <a:p>
            <a:pPr marR="215900" algn="just">
              <a:lnSpc>
                <a:spcPct val="115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288290" algn="l"/>
              </a:tabLst>
            </a:pPr>
            <a:r>
              <a:rPr lang="en-US" sz="2000" dirty="0" smtClean="0">
                <a:effectLst/>
                <a:cs typeface="Univers"/>
              </a:rPr>
              <a:t>Situational analysis must be in th</a:t>
            </a:r>
            <a:r>
              <a:rPr lang="en-US" sz="2000" dirty="0" smtClean="0">
                <a:cs typeface="Univers"/>
              </a:rPr>
              <a:t>e </a:t>
            </a:r>
            <a:r>
              <a:rPr lang="en-US" sz="2000" dirty="0" smtClean="0">
                <a:effectLst/>
                <a:cs typeface="Univers"/>
              </a:rPr>
              <a:t>context of the locality we are planning for</a:t>
            </a:r>
            <a:r>
              <a:rPr lang="en-GB" sz="2000" dirty="0">
                <a:cs typeface="Times New Roman"/>
              </a:rPr>
              <a:t> </a:t>
            </a:r>
            <a:endParaRPr lang="en-US" sz="2000" dirty="0">
              <a:cs typeface="Times New Roman"/>
            </a:endParaRP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943725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610600" cy="711200"/>
          </a:xfrm>
          <a:effectLst>
            <a:outerShdw dist="35921" dir="2700000" algn="ctr" rotWithShape="0">
              <a:schemeClr val="folHlink"/>
            </a:outerShdw>
          </a:effectLst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ja-JP" dirty="0" smtClean="0"/>
              <a:t>It Involves…</a:t>
            </a:r>
            <a:endParaRPr lang="en-US" altLang="ja-JP" dirty="0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90600"/>
            <a:ext cx="4038600" cy="2438400"/>
          </a:xfrm>
          <a:effectLst>
            <a:outerShdw dist="35921" dir="2700000" algn="ctr" rotWithShape="0">
              <a:schemeClr val="folHlink"/>
            </a:outerShdw>
          </a:effectLst>
        </p:spPr>
        <p:txBody>
          <a:bodyPr>
            <a:normAutofit fontScale="70000" lnSpcReduction="20000"/>
          </a:bodyPr>
          <a:lstStyle/>
          <a:p>
            <a:pPr eaLnBrk="1" hangingPunct="1">
              <a:defRPr/>
            </a:pPr>
            <a:r>
              <a:rPr lang="en-US" altLang="ja-JP" sz="4800" dirty="0"/>
              <a:t>Look </a:t>
            </a:r>
            <a:r>
              <a:rPr lang="en-US" altLang="ja-JP" sz="4800" dirty="0" smtClean="0"/>
              <a:t>at the past</a:t>
            </a:r>
          </a:p>
          <a:p>
            <a:pPr eaLnBrk="1" hangingPunct="1">
              <a:defRPr/>
            </a:pPr>
            <a:r>
              <a:rPr lang="en-US" altLang="ja-JP" sz="4800" dirty="0" smtClean="0"/>
              <a:t>Look at the present</a:t>
            </a:r>
            <a:endParaRPr lang="en-US" altLang="ja-JP" sz="4800" dirty="0"/>
          </a:p>
          <a:p>
            <a:pPr eaLnBrk="1" hangingPunct="1">
              <a:defRPr/>
            </a:pPr>
            <a:r>
              <a:rPr lang="en-US" altLang="ja-JP" sz="4800" dirty="0" smtClean="0"/>
              <a:t>Look to the </a:t>
            </a:r>
            <a:r>
              <a:rPr lang="en-US" altLang="ja-JP" sz="4800" dirty="0"/>
              <a:t>f</a:t>
            </a:r>
            <a:r>
              <a:rPr lang="en-US" altLang="ja-JP" sz="4800" dirty="0" smtClean="0"/>
              <a:t>uture</a:t>
            </a:r>
            <a:endParaRPr lang="en-US" altLang="ja-JP" sz="4800" dirty="0"/>
          </a:p>
        </p:txBody>
      </p:sp>
      <p:pic>
        <p:nvPicPr>
          <p:cNvPr id="51209" name="Picture 9" descr="Crimb0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95963" y="2852738"/>
            <a:ext cx="566737" cy="1090612"/>
          </a:xfrm>
        </p:spPr>
      </p:pic>
      <p:pic>
        <p:nvPicPr>
          <p:cNvPr id="51211" name="Picture 11" descr="Crimb02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95963" y="2852738"/>
            <a:ext cx="546100" cy="1052512"/>
          </a:xfrm>
        </p:spPr>
      </p:pic>
      <p:pic>
        <p:nvPicPr>
          <p:cNvPr id="51213" name="Picture 13" descr="Crimb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2852738"/>
            <a:ext cx="546100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14" name="Line 14"/>
          <p:cNvSpPr>
            <a:spLocks noChangeShapeType="1"/>
          </p:cNvSpPr>
          <p:nvPr/>
        </p:nvSpPr>
        <p:spPr bwMode="auto">
          <a:xfrm>
            <a:off x="6227763" y="2924175"/>
            <a:ext cx="1584325" cy="792163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2E2E48"/>
              </a:solidFill>
              <a:cs typeface="Arial" pitchFamily="34" charset="0"/>
            </a:endParaRPr>
          </a:p>
        </p:txBody>
      </p:sp>
      <p:sp>
        <p:nvSpPr>
          <p:cNvPr id="51215" name="Line 15"/>
          <p:cNvSpPr>
            <a:spLocks noChangeShapeType="1"/>
          </p:cNvSpPr>
          <p:nvPr/>
        </p:nvSpPr>
        <p:spPr bwMode="auto">
          <a:xfrm flipH="1" flipV="1">
            <a:off x="5076825" y="2420938"/>
            <a:ext cx="1006475" cy="4318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2E2E48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487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5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1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4" dur="5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500"/>
                                        <p:tgtEl>
                                          <p:spTgt spid="51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5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9" dur="5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4" grpId="0" animBg="1"/>
      <p:bldP spid="51214" grpId="1" animBg="1"/>
      <p:bldP spid="51214" grpId="2" animBg="1"/>
      <p:bldP spid="512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/>
                <a:latin typeface="Candara"/>
                <a:ea typeface="Times New Roman"/>
                <a:cs typeface="Univers"/>
              </a:rPr>
              <a:t>Why </a:t>
            </a:r>
            <a:r>
              <a:rPr lang="en-US" dirty="0" smtClean="0">
                <a:effectLst/>
                <a:latin typeface="Candara"/>
                <a:ea typeface="Times New Roman"/>
                <a:cs typeface="Univers"/>
              </a:rPr>
              <a:t>Situation Analysis?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4829052"/>
              </p:ext>
            </p:extLst>
          </p:nvPr>
        </p:nvGraphicFramePr>
        <p:xfrm>
          <a:off x="457200" y="1066800"/>
          <a:ext cx="8229600" cy="5059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03917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Approaches to </a:t>
            </a:r>
            <a:r>
              <a:rPr lang="en-US" smtClean="0"/>
              <a:t>Situation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marL="576263" indent="-576263"/>
            <a:r>
              <a:rPr lang="en-US" dirty="0"/>
              <a:t>There are many approaches </a:t>
            </a:r>
            <a:r>
              <a:rPr lang="en-US" dirty="0" smtClean="0"/>
              <a:t>for developing situational </a:t>
            </a:r>
            <a:r>
              <a:rPr lang="en-US" dirty="0" smtClean="0"/>
              <a:t>analysis (Gap analysis, Appreciative Inquiry, Theory of Change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  <a:endParaRPr lang="en-US" dirty="0" smtClean="0"/>
          </a:p>
          <a:p>
            <a:pPr marL="576263" indent="-576263"/>
            <a:endParaRPr lang="en-US" dirty="0"/>
          </a:p>
          <a:p>
            <a:pPr marL="576263" indent="-576263"/>
            <a:r>
              <a:rPr lang="en-US" dirty="0" smtClean="0"/>
              <a:t>For the purpose of the </a:t>
            </a:r>
            <a:r>
              <a:rPr lang="en-US" dirty="0" smtClean="0"/>
              <a:t>FSHDP </a:t>
            </a:r>
            <a:r>
              <a:rPr lang="en-US" dirty="0" smtClean="0"/>
              <a:t>II we shall be using the SWOT   </a:t>
            </a:r>
          </a:p>
          <a:p>
            <a:pPr marL="576263" indent="-576263">
              <a:buNone/>
            </a:pPr>
            <a:endParaRPr lang="en-US" b="1" dirty="0" smtClean="0"/>
          </a:p>
          <a:p>
            <a:pPr marL="576263" indent="-576263"/>
            <a:r>
              <a:rPr lang="en-US" b="1" dirty="0" smtClean="0"/>
              <a:t>The </a:t>
            </a:r>
            <a:r>
              <a:rPr lang="en-US" b="1" dirty="0"/>
              <a:t>SWOT Analysis</a:t>
            </a:r>
            <a:r>
              <a:rPr lang="en-US" dirty="0"/>
              <a:t> helps </a:t>
            </a:r>
            <a:r>
              <a:rPr lang="en-US" dirty="0" smtClean="0"/>
              <a:t>us to find </a:t>
            </a:r>
            <a:r>
              <a:rPr lang="en-US" dirty="0"/>
              <a:t>the best match between environmental trends (opportunities and threats) and internal </a:t>
            </a:r>
            <a:r>
              <a:rPr lang="en-US" dirty="0" smtClean="0"/>
              <a:t>capabilities (strengths and weaknesses)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3895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Often the ‘Operators’ Know the Situation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q"/>
            </a:pPr>
            <a:r>
              <a:rPr lang="en-US" dirty="0" smtClean="0"/>
              <a:t>Usually managers and operators of an organization understand the situation: </a:t>
            </a:r>
          </a:p>
          <a:p>
            <a:pPr marL="880110" lvl="1" indent="-514350"/>
            <a:r>
              <a:rPr lang="en-US" i="1" dirty="0" smtClean="0"/>
              <a:t>Know where and how to find the information/key facts</a:t>
            </a:r>
          </a:p>
          <a:p>
            <a:pPr marL="880110" lvl="1" indent="-514350"/>
            <a:r>
              <a:rPr lang="en-US" dirty="0" smtClean="0"/>
              <a:t>Have broader understanding of the local Contexts</a:t>
            </a:r>
            <a:r>
              <a:rPr lang="en-US" dirty="0"/>
              <a:t>,</a:t>
            </a:r>
            <a:r>
              <a:rPr lang="en-US" dirty="0" smtClean="0"/>
              <a:t> Constructs and Constraints… </a:t>
            </a:r>
            <a:r>
              <a:rPr lang="en-US" i="1" dirty="0" smtClean="0"/>
              <a:t>“floaters and blockers”</a:t>
            </a:r>
            <a:endParaRPr lang="en-US" dirty="0" smtClean="0"/>
          </a:p>
          <a:p>
            <a:pPr marL="514350" indent="-514350">
              <a:buFont typeface="Wingdings" pitchFamily="2" charset="2"/>
              <a:buChar char="q"/>
            </a:pPr>
            <a:endParaRPr lang="en-US" dirty="0" smtClean="0"/>
          </a:p>
          <a:p>
            <a:pPr marL="514350" indent="-514350">
              <a:buFont typeface="Wingdings" pitchFamily="2" charset="2"/>
              <a:buChar char="q"/>
            </a:pPr>
            <a:r>
              <a:rPr lang="en-US" dirty="0" smtClean="0"/>
              <a:t>But anyone can seek out the key facts/information and make sense of it!</a:t>
            </a:r>
          </a:p>
        </p:txBody>
      </p:sp>
    </p:spTree>
    <p:extLst>
      <p:ext uri="{BB962C8B-B14F-4D97-AF65-F5344CB8AC3E}">
        <p14:creationId xmlns:p14="http://schemas.microsoft.com/office/powerpoint/2010/main" val="26735723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708" y="132612"/>
            <a:ext cx="8229600" cy="13151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SWOT  operationally defined: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b="1" dirty="0" smtClean="0"/>
              <a:t>Strength</a:t>
            </a:r>
            <a:r>
              <a:rPr lang="en-US" dirty="0" smtClean="0"/>
              <a:t> is a resource or capacity the organization can use effectively to achieve its objectives. </a:t>
            </a:r>
          </a:p>
          <a:p>
            <a:pPr marL="514350" lvl="0" indent="-514350">
              <a:buFont typeface="+mj-lt"/>
              <a:buAutoNum type="arabicPeriod"/>
            </a:pP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A </a:t>
            </a:r>
            <a:r>
              <a:rPr lang="en-US" b="1" dirty="0" smtClean="0"/>
              <a:t>Weakness</a:t>
            </a:r>
            <a:r>
              <a:rPr lang="en-US" dirty="0" smtClean="0"/>
              <a:t> is a limitation, fault, or defect in the organisation that will keep it from achieving its objectives. </a:t>
            </a:r>
          </a:p>
          <a:p>
            <a:pPr marL="514350" lvl="0" indent="-514350">
              <a:buFont typeface="+mj-lt"/>
              <a:buAutoNum type="arabicPeriod"/>
            </a:pP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An </a:t>
            </a:r>
            <a:r>
              <a:rPr lang="en-US" b="1" dirty="0" smtClean="0"/>
              <a:t>Opportunity</a:t>
            </a:r>
            <a:r>
              <a:rPr lang="en-US" dirty="0" smtClean="0"/>
              <a:t> is any favourable situation…. a trend or change or  an overlooked need that increases our chances of achieving our objectives</a:t>
            </a:r>
          </a:p>
          <a:p>
            <a:pPr marL="514350" lvl="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</a:t>
            </a:r>
            <a:r>
              <a:rPr lang="en-US" b="1" dirty="0" smtClean="0"/>
              <a:t>Threat</a:t>
            </a:r>
            <a:r>
              <a:rPr lang="en-US" dirty="0" smtClean="0"/>
              <a:t> is any unfavourable situation in the organisation's environment that is potentially damaging to its strategy. The threat may be a barrier, a constraint, or even persons (blockers!)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8776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Main steps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62600"/>
          </a:xfrm>
        </p:spPr>
        <p:txBody>
          <a:bodyPr>
            <a:normAutofit fontScale="92500" lnSpcReduction="10000"/>
          </a:bodyPr>
          <a:lstStyle/>
          <a:p>
            <a:pPr marL="457200" indent="-457200"/>
            <a:r>
              <a:rPr lang="en-US" dirty="0" smtClean="0"/>
              <a:t>The </a:t>
            </a:r>
            <a:r>
              <a:rPr lang="en-US" dirty="0"/>
              <a:t>first part of </a:t>
            </a:r>
            <a:r>
              <a:rPr lang="en-US" dirty="0" smtClean="0"/>
              <a:t>the </a:t>
            </a:r>
            <a:r>
              <a:rPr lang="en-US" dirty="0"/>
              <a:t>SWOT analysis is to collect </a:t>
            </a:r>
            <a:r>
              <a:rPr lang="en-US" dirty="0" smtClean="0"/>
              <a:t> key </a:t>
            </a:r>
            <a:r>
              <a:rPr lang="en-US" dirty="0"/>
              <a:t>facts /information about the </a:t>
            </a:r>
            <a:r>
              <a:rPr lang="en-US" dirty="0" smtClean="0"/>
              <a:t>Federal </a:t>
            </a:r>
            <a:r>
              <a:rPr lang="en-US" dirty="0"/>
              <a:t>health </a:t>
            </a:r>
            <a:r>
              <a:rPr lang="en-US" dirty="0" smtClean="0"/>
              <a:t>sector </a:t>
            </a:r>
            <a:endParaRPr lang="en-US" dirty="0"/>
          </a:p>
          <a:p>
            <a:pPr marL="631825" lvl="1" indent="-266700"/>
            <a:r>
              <a:rPr lang="en-US" i="1" dirty="0" smtClean="0"/>
              <a:t>It </a:t>
            </a:r>
            <a:r>
              <a:rPr lang="en-US" i="1" dirty="0"/>
              <a:t>is helpful to broaden the process by viewing the issues from many perspectives such </a:t>
            </a:r>
            <a:r>
              <a:rPr lang="en-US" i="1" dirty="0" smtClean="0"/>
              <a:t>as(PESTLE);</a:t>
            </a:r>
          </a:p>
          <a:p>
            <a:pPr marL="640080" lvl="2" indent="0"/>
            <a:r>
              <a:rPr lang="en-US" i="1" dirty="0" smtClean="0"/>
              <a:t>Political,</a:t>
            </a:r>
          </a:p>
          <a:p>
            <a:pPr marL="640080" lvl="2" indent="0"/>
            <a:r>
              <a:rPr lang="en-US" i="1" dirty="0" smtClean="0"/>
              <a:t>Economic</a:t>
            </a:r>
            <a:r>
              <a:rPr lang="en-US" i="1" dirty="0"/>
              <a:t>, </a:t>
            </a:r>
            <a:endParaRPr lang="en-US" i="1" dirty="0" smtClean="0"/>
          </a:p>
          <a:p>
            <a:pPr marL="640080" lvl="2" indent="0"/>
            <a:r>
              <a:rPr lang="en-US" i="1" dirty="0" smtClean="0"/>
              <a:t>Social, </a:t>
            </a:r>
          </a:p>
          <a:p>
            <a:pPr marL="640080" lvl="2" indent="0"/>
            <a:r>
              <a:rPr lang="en-US" i="1" dirty="0" smtClean="0"/>
              <a:t>Technical, </a:t>
            </a:r>
          </a:p>
          <a:p>
            <a:pPr marL="640080" lvl="2" indent="0"/>
            <a:r>
              <a:rPr lang="en-US" i="1" dirty="0" smtClean="0"/>
              <a:t>Legal and </a:t>
            </a:r>
          </a:p>
          <a:p>
            <a:pPr marL="640080" lvl="2" indent="0"/>
            <a:r>
              <a:rPr lang="en-US" i="1" dirty="0" smtClean="0"/>
              <a:t>Environment/ethical </a:t>
            </a:r>
            <a:r>
              <a:rPr lang="en-US" i="1" dirty="0" smtClean="0"/>
              <a:t>dimensions</a:t>
            </a:r>
            <a:endParaRPr lang="en-US" i="1" dirty="0"/>
          </a:p>
          <a:p>
            <a:pPr marL="511175" indent="-511175">
              <a:buFont typeface="Wingdings" pitchFamily="2" charset="2"/>
              <a:buChar char="q"/>
            </a:pPr>
            <a:r>
              <a:rPr lang="en-US" dirty="0" smtClean="0"/>
              <a:t>Second </a:t>
            </a:r>
            <a:r>
              <a:rPr lang="en-US" dirty="0"/>
              <a:t>part </a:t>
            </a:r>
            <a:r>
              <a:rPr lang="en-US" dirty="0" smtClean="0"/>
              <a:t>is </a:t>
            </a:r>
            <a:r>
              <a:rPr lang="en-US" dirty="0"/>
              <a:t>to </a:t>
            </a:r>
            <a:r>
              <a:rPr lang="en-US" dirty="0" smtClean="0"/>
              <a:t>understand and evaluate </a:t>
            </a:r>
            <a:r>
              <a:rPr lang="en-US" dirty="0"/>
              <a:t>the information to determine whether they </a:t>
            </a:r>
            <a:r>
              <a:rPr lang="en-US" dirty="0" smtClean="0"/>
              <a:t>constitute;</a:t>
            </a:r>
          </a:p>
          <a:p>
            <a:pPr marL="1151255" lvl="2" indent="-511175"/>
            <a:r>
              <a:rPr lang="en-US" dirty="0" smtClean="0"/>
              <a:t>Strengths,</a:t>
            </a:r>
          </a:p>
          <a:p>
            <a:pPr marL="1151255" lvl="2" indent="-511175"/>
            <a:r>
              <a:rPr lang="en-US" dirty="0" smtClean="0"/>
              <a:t>Weaknesses,</a:t>
            </a:r>
          </a:p>
          <a:p>
            <a:pPr marL="1151255" lvl="2" indent="-511175"/>
            <a:r>
              <a:rPr lang="en-US" dirty="0" smtClean="0"/>
              <a:t>Opportunities or</a:t>
            </a:r>
          </a:p>
          <a:p>
            <a:pPr marL="1151255" lvl="2" indent="-511175"/>
            <a:r>
              <a:rPr lang="en-US" dirty="0" smtClean="0"/>
              <a:t>Threats. </a:t>
            </a:r>
            <a:endParaRPr lang="en-US" dirty="0" smtClean="0"/>
          </a:p>
          <a:p>
            <a:pPr marL="1151255" lvl="2" indent="-511175"/>
            <a:r>
              <a:rPr lang="en-US" dirty="0" smtClean="0"/>
              <a:t>Apply PESTLE as well</a:t>
            </a:r>
            <a:endParaRPr lang="en-US" dirty="0" smtClean="0"/>
          </a:p>
          <a:p>
            <a:pPr marL="1151255" lvl="2" indent="-511175"/>
            <a:endParaRPr lang="en-US" dirty="0" smtClean="0"/>
          </a:p>
          <a:p>
            <a:pPr marL="1151255" lvl="2" indent="-511175"/>
            <a:endParaRPr lang="en-US" dirty="0"/>
          </a:p>
          <a:p>
            <a:pPr marL="1151255" lvl="2" indent="-511175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6433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782</TotalTime>
  <Words>831</Words>
  <Application>Microsoft Office PowerPoint</Application>
  <PresentationFormat>On-screen Show (4:3)</PresentationFormat>
  <Paragraphs>121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33" baseType="lpstr">
      <vt:lpstr>ＭＳ Ｐゴシック</vt:lpstr>
      <vt:lpstr>Arial</vt:lpstr>
      <vt:lpstr>Arial Black</vt:lpstr>
      <vt:lpstr>Bookman Old Style</vt:lpstr>
      <vt:lpstr>Caflisch Script Pro Regular</vt:lpstr>
      <vt:lpstr>Calibri</vt:lpstr>
      <vt:lpstr>Candara</vt:lpstr>
      <vt:lpstr>Constantia</vt:lpstr>
      <vt:lpstr>Courier New</vt:lpstr>
      <vt:lpstr>Dotum</vt:lpstr>
      <vt:lpstr>HGP明朝E</vt:lpstr>
      <vt:lpstr>Times New Roman</vt:lpstr>
      <vt:lpstr>Univers</vt:lpstr>
      <vt:lpstr>Webdings</vt:lpstr>
      <vt:lpstr>Wingdings</vt:lpstr>
      <vt:lpstr>Wingdings 2</vt:lpstr>
      <vt:lpstr>Flow</vt:lpstr>
      <vt:lpstr>SECOND FEDERAL STRATEGIC HEALTH DEVELOPMENT PLAN (FSHDPII)</vt:lpstr>
      <vt:lpstr>Objectives: </vt:lpstr>
      <vt:lpstr>What is Situation Analysis?</vt:lpstr>
      <vt:lpstr>It Involves…</vt:lpstr>
      <vt:lpstr>Why Situation Analysis? </vt:lpstr>
      <vt:lpstr>Approaches to Situation Analysis</vt:lpstr>
      <vt:lpstr>Often the ‘Operators’ Know the Situation</vt:lpstr>
      <vt:lpstr> SWOT  operationally defined:  </vt:lpstr>
      <vt:lpstr>Main steps</vt:lpstr>
      <vt:lpstr>PESTLE ANALYSIS</vt:lpstr>
      <vt:lpstr>PESTLE in the SWOT ANALYSIS</vt:lpstr>
      <vt:lpstr>Using PESTLE in Situation Analysis (as part of 2x2 table)</vt:lpstr>
      <vt:lpstr>Sources of Key facts/Information: </vt:lpstr>
      <vt:lpstr>Exemplifying SWOT!</vt:lpstr>
      <vt:lpstr>Group Activity: 30 minutes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X-bar and R charts</dc:title>
  <dc:creator>TheMan</dc:creator>
  <cp:lastModifiedBy>Loretta Olufemi-Owoeye</cp:lastModifiedBy>
  <cp:revision>85</cp:revision>
  <dcterms:created xsi:type="dcterms:W3CDTF">2012-01-24T00:52:01Z</dcterms:created>
  <dcterms:modified xsi:type="dcterms:W3CDTF">2017-08-23T11:54:19Z</dcterms:modified>
</cp:coreProperties>
</file>