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5EFC-FE7E-4418-9E82-DD9384A33994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D15F4-936D-4B5F-86B7-212BE64477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235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5EFC-FE7E-4418-9E82-DD9384A33994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D15F4-936D-4B5F-86B7-212BE64477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58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5EFC-FE7E-4418-9E82-DD9384A33994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D15F4-936D-4B5F-86B7-212BE64477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74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5EFC-FE7E-4418-9E82-DD9384A33994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D15F4-936D-4B5F-86B7-212BE64477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290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5EFC-FE7E-4418-9E82-DD9384A33994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D15F4-936D-4B5F-86B7-212BE64477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01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5EFC-FE7E-4418-9E82-DD9384A33994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D15F4-936D-4B5F-86B7-212BE64477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274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5EFC-FE7E-4418-9E82-DD9384A33994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D15F4-936D-4B5F-86B7-212BE64477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762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5EFC-FE7E-4418-9E82-DD9384A33994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D15F4-936D-4B5F-86B7-212BE64477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783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5EFC-FE7E-4418-9E82-DD9384A33994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D15F4-936D-4B5F-86B7-212BE64477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764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5EFC-FE7E-4418-9E82-DD9384A33994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D15F4-936D-4B5F-86B7-212BE64477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227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5EFC-FE7E-4418-9E82-DD9384A33994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D15F4-936D-4B5F-86B7-212BE64477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844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95EFC-FE7E-4418-9E82-DD9384A33994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D15F4-936D-4B5F-86B7-212BE64477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242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PESTLE ANALYSIS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660217"/>
          </a:xfrm>
        </p:spPr>
        <p:txBody>
          <a:bodyPr>
            <a:normAutofit/>
          </a:bodyPr>
          <a:lstStyle/>
          <a:p>
            <a:r>
              <a:rPr lang="en-GB" dirty="0" smtClean="0"/>
              <a:t>Understanding the External Factors affecting Healthcare Delivery in order to adjust the Weakness and Threats which are Negative forces</a:t>
            </a:r>
          </a:p>
          <a:p>
            <a:endParaRPr lang="en-GB" dirty="0"/>
          </a:p>
          <a:p>
            <a:pPr algn="l"/>
            <a:r>
              <a:rPr lang="en-GB" i="1" dirty="0" smtClean="0"/>
              <a:t>It is a framework for a evaluating the external factors influencing or affecting the delivery of healthcare delivery 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165706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9384"/>
          </a:xfrm>
        </p:spPr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PESTLE in the SWOT ANALYSIS</a:t>
            </a:r>
            <a:endParaRPr lang="en-GB" b="1" dirty="0">
              <a:solidFill>
                <a:srgbClr val="C000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716053"/>
              </p:ext>
            </p:extLst>
          </p:nvPr>
        </p:nvGraphicFramePr>
        <p:xfrm>
          <a:off x="838198" y="1731818"/>
          <a:ext cx="9552712" cy="4558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6356">
                  <a:extLst>
                    <a:ext uri="{9D8B030D-6E8A-4147-A177-3AD203B41FA5}">
                      <a16:colId xmlns:a16="http://schemas.microsoft.com/office/drawing/2014/main" val="818615615"/>
                    </a:ext>
                  </a:extLst>
                </a:gridCol>
                <a:gridCol w="4776356">
                  <a:extLst>
                    <a:ext uri="{9D8B030D-6E8A-4147-A177-3AD203B41FA5}">
                      <a16:colId xmlns:a16="http://schemas.microsoft.com/office/drawing/2014/main" val="1578782397"/>
                    </a:ext>
                  </a:extLst>
                </a:gridCol>
              </a:tblGrid>
              <a:tr h="2272145">
                <a:tc>
                  <a:txBody>
                    <a:bodyPr/>
                    <a:lstStyle/>
                    <a:p>
                      <a:r>
                        <a:rPr lang="en-GB" u="sng" dirty="0" smtClean="0"/>
                        <a:t>STRENGTH</a:t>
                      </a:r>
                      <a:endParaRPr lang="en-GB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u="sng" dirty="0" smtClean="0"/>
                        <a:t>WEAKNESS</a:t>
                      </a:r>
                      <a:endParaRPr lang="en-GB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152926"/>
                  </a:ext>
                </a:extLst>
              </a:tr>
              <a:tr h="2272145">
                <a:tc>
                  <a:txBody>
                    <a:bodyPr/>
                    <a:lstStyle/>
                    <a:p>
                      <a:r>
                        <a:rPr lang="en-GB" b="1" u="sng" dirty="0" smtClean="0"/>
                        <a:t>OPPORTUNITY</a:t>
                      </a:r>
                    </a:p>
                    <a:p>
                      <a:r>
                        <a:rPr lang="en-GB" b="1" u="none" dirty="0" smtClean="0"/>
                        <a:t>P</a:t>
                      </a:r>
                      <a:r>
                        <a:rPr lang="en-GB" u="none" dirty="0" smtClean="0"/>
                        <a:t>olitical – Policies, Regulations (taxes, spending)</a:t>
                      </a:r>
                    </a:p>
                    <a:p>
                      <a:r>
                        <a:rPr lang="en-GB" b="1" u="none" dirty="0" smtClean="0"/>
                        <a:t>E</a:t>
                      </a:r>
                      <a:r>
                        <a:rPr lang="en-GB" u="none" dirty="0" smtClean="0"/>
                        <a:t>conomic – Interest rates, spending and income</a:t>
                      </a:r>
                    </a:p>
                    <a:p>
                      <a:r>
                        <a:rPr lang="en-GB" b="1" u="none" dirty="0" smtClean="0"/>
                        <a:t>S</a:t>
                      </a:r>
                      <a:r>
                        <a:rPr lang="en-GB" u="none" dirty="0" smtClean="0"/>
                        <a:t>ocial – Population shift, health seeking pattern</a:t>
                      </a:r>
                    </a:p>
                    <a:p>
                      <a:r>
                        <a:rPr lang="en-GB" b="1" u="none" dirty="0" smtClean="0"/>
                        <a:t>T</a:t>
                      </a:r>
                      <a:r>
                        <a:rPr lang="en-GB" u="none" dirty="0" smtClean="0"/>
                        <a:t>echnology – New technology/disruptive ones</a:t>
                      </a:r>
                    </a:p>
                    <a:p>
                      <a:r>
                        <a:rPr lang="en-GB" b="1" u="none" dirty="0" smtClean="0"/>
                        <a:t>L</a:t>
                      </a:r>
                      <a:r>
                        <a:rPr lang="en-GB" u="none" dirty="0" smtClean="0"/>
                        <a:t>egal – Employment laws, legal frameworks</a:t>
                      </a:r>
                    </a:p>
                    <a:p>
                      <a:r>
                        <a:rPr lang="en-GB" b="1" u="none" dirty="0" smtClean="0"/>
                        <a:t>E</a:t>
                      </a:r>
                      <a:r>
                        <a:rPr lang="en-GB" u="none" dirty="0" smtClean="0"/>
                        <a:t>nvironment/Ethical – Responsible</a:t>
                      </a:r>
                      <a:r>
                        <a:rPr lang="en-GB" u="none" baseline="0" dirty="0" smtClean="0"/>
                        <a:t> practices</a:t>
                      </a:r>
                      <a:endParaRPr lang="en-GB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 smtClean="0"/>
                        <a:t>THREATS </a:t>
                      </a:r>
                      <a:r>
                        <a:rPr lang="en-GB" b="0" i="1" u="sng" dirty="0" smtClean="0"/>
                        <a:t>(when</a:t>
                      </a:r>
                      <a:r>
                        <a:rPr lang="en-GB" b="0" i="1" u="sng" baseline="0" dirty="0" smtClean="0"/>
                        <a:t> they are not favourable)</a:t>
                      </a:r>
                      <a:endParaRPr lang="en-GB" b="0" i="1" u="sng" dirty="0" smtClean="0"/>
                    </a:p>
                    <a:p>
                      <a:r>
                        <a:rPr lang="en-GB" b="1" u="none" dirty="0" smtClean="0"/>
                        <a:t>P</a:t>
                      </a:r>
                      <a:r>
                        <a:rPr lang="en-GB" u="none" dirty="0" smtClean="0"/>
                        <a:t>olitical</a:t>
                      </a:r>
                    </a:p>
                    <a:p>
                      <a:r>
                        <a:rPr lang="en-GB" b="1" u="none" dirty="0" smtClean="0"/>
                        <a:t>E</a:t>
                      </a:r>
                      <a:r>
                        <a:rPr lang="en-GB" u="none" dirty="0" smtClean="0"/>
                        <a:t>conomic</a:t>
                      </a:r>
                    </a:p>
                    <a:p>
                      <a:r>
                        <a:rPr lang="en-GB" b="1" u="none" dirty="0" smtClean="0"/>
                        <a:t>S</a:t>
                      </a:r>
                      <a:r>
                        <a:rPr lang="en-GB" u="none" dirty="0" smtClean="0"/>
                        <a:t>ocial</a:t>
                      </a:r>
                    </a:p>
                    <a:p>
                      <a:r>
                        <a:rPr lang="en-GB" b="1" u="none" dirty="0" smtClean="0"/>
                        <a:t>T</a:t>
                      </a:r>
                      <a:r>
                        <a:rPr lang="en-GB" u="none" dirty="0" smtClean="0"/>
                        <a:t>echnology – Product become obsolete</a:t>
                      </a:r>
                    </a:p>
                    <a:p>
                      <a:r>
                        <a:rPr lang="en-GB" b="1" u="none" dirty="0" smtClean="0"/>
                        <a:t>L</a:t>
                      </a:r>
                      <a:r>
                        <a:rPr lang="en-GB" u="none" dirty="0" smtClean="0"/>
                        <a:t>egal</a:t>
                      </a:r>
                    </a:p>
                    <a:p>
                      <a:r>
                        <a:rPr lang="en-GB" b="1" u="none" dirty="0" smtClean="0"/>
                        <a:t>E</a:t>
                      </a:r>
                      <a:r>
                        <a:rPr lang="en-GB" u="none" dirty="0" smtClean="0"/>
                        <a:t>nvironment/Ethical</a:t>
                      </a:r>
                    </a:p>
                    <a:p>
                      <a:endParaRPr lang="en-GB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3869002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 flipH="1">
            <a:off x="164930" y="4228563"/>
            <a:ext cx="3545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EXTERNAL </a:t>
            </a:r>
            <a:endParaRPr lang="en-GB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64930" y="1731818"/>
            <a:ext cx="440313" cy="2265084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GB" sz="1400" b="1" dirty="0" smtClean="0"/>
              <a:t>INTERNAL</a:t>
            </a:r>
            <a:endParaRPr lang="en-GB" sz="1400" b="1" dirty="0"/>
          </a:p>
        </p:txBody>
      </p:sp>
      <p:sp>
        <p:nvSpPr>
          <p:cNvPr id="12" name="Right Arrow 11"/>
          <p:cNvSpPr/>
          <p:nvPr/>
        </p:nvSpPr>
        <p:spPr>
          <a:xfrm>
            <a:off x="494957" y="2729345"/>
            <a:ext cx="278559" cy="1350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ight Arrow 12"/>
          <p:cNvSpPr/>
          <p:nvPr/>
        </p:nvSpPr>
        <p:spPr>
          <a:xfrm>
            <a:off x="443161" y="5136505"/>
            <a:ext cx="278559" cy="1350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161309" y="1362486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B050"/>
                </a:solidFill>
              </a:rPr>
              <a:t>POSITIVE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42909" y="1362486"/>
            <a:ext cx="1117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NEGATIVE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33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11159837" cy="71553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C00000"/>
                </a:solidFill>
              </a:rPr>
              <a:t>Using PESTLE in Situation Analysis (as part of 2x2 table)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6182"/>
            <a:ext cx="10515600" cy="4860781"/>
          </a:xfrm>
        </p:spPr>
        <p:txBody>
          <a:bodyPr/>
          <a:lstStyle/>
          <a:p>
            <a:r>
              <a:rPr lang="en-GB" dirty="0" smtClean="0"/>
              <a:t>It is important to know that each of the elements interact with each other. For example Political environment can directly influence what kind of laws (</a:t>
            </a:r>
            <a:r>
              <a:rPr lang="en-GB" dirty="0"/>
              <a:t>L</a:t>
            </a:r>
            <a:r>
              <a:rPr lang="en-GB" dirty="0" smtClean="0"/>
              <a:t>egal environment) and have impact on Economics</a:t>
            </a:r>
          </a:p>
          <a:p>
            <a:r>
              <a:rPr lang="en-GB" dirty="0" smtClean="0"/>
              <a:t>PESTLE interacts with the Opportunity and Threats components of SWOT analysis because they are external</a:t>
            </a:r>
          </a:p>
          <a:p>
            <a:r>
              <a:rPr lang="en-GB" dirty="0" smtClean="0"/>
              <a:t>There’s need to look at the SWOT components with the lens of PESTLE in order to understand the dynamics at play within the health systems</a:t>
            </a:r>
          </a:p>
          <a:p>
            <a:r>
              <a:rPr lang="en-GB" dirty="0" smtClean="0"/>
              <a:t>This consideration key for the Federal entities because PESTLE is easily noticeable at this </a:t>
            </a:r>
            <a:r>
              <a:rPr lang="en-GB" smtClean="0"/>
              <a:t>level of healthcare </a:t>
            </a:r>
            <a:r>
              <a:rPr lang="en-GB" dirty="0" smtClean="0"/>
              <a:t>delivery system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44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217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PESTLE ANALYSIS</vt:lpstr>
      <vt:lpstr>PESTLE in the SWOT ANALYSIS</vt:lpstr>
      <vt:lpstr>Using PESTLE in Situation Analysis (as part of 2x2 table)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PESTLE ANALYSIS</dc:title>
  <dc:creator>Chidi</dc:creator>
  <cp:lastModifiedBy>Chidi</cp:lastModifiedBy>
  <cp:revision>10</cp:revision>
  <dcterms:created xsi:type="dcterms:W3CDTF">2017-08-18T00:12:55Z</dcterms:created>
  <dcterms:modified xsi:type="dcterms:W3CDTF">2017-08-18T14:33:57Z</dcterms:modified>
</cp:coreProperties>
</file>