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40"/>
  </p:notesMasterIdLst>
  <p:handoutMasterIdLst>
    <p:handoutMasterId r:id="rId41"/>
  </p:handoutMasterIdLst>
  <p:sldIdLst>
    <p:sldId id="274" r:id="rId2"/>
    <p:sldId id="271" r:id="rId3"/>
    <p:sldId id="272" r:id="rId4"/>
    <p:sldId id="257" r:id="rId5"/>
    <p:sldId id="275" r:id="rId6"/>
    <p:sldId id="316" r:id="rId7"/>
    <p:sldId id="359" r:id="rId8"/>
    <p:sldId id="312" r:id="rId9"/>
    <p:sldId id="371" r:id="rId10"/>
    <p:sldId id="374" r:id="rId11"/>
    <p:sldId id="307" r:id="rId12"/>
    <p:sldId id="313" r:id="rId13"/>
    <p:sldId id="314" r:id="rId14"/>
    <p:sldId id="315" r:id="rId15"/>
    <p:sldId id="318" r:id="rId16"/>
    <p:sldId id="364" r:id="rId17"/>
    <p:sldId id="376" r:id="rId18"/>
    <p:sldId id="391" r:id="rId19"/>
    <p:sldId id="378" r:id="rId20"/>
    <p:sldId id="379" r:id="rId21"/>
    <p:sldId id="360" r:id="rId22"/>
    <p:sldId id="346" r:id="rId23"/>
    <p:sldId id="347" r:id="rId24"/>
    <p:sldId id="348" r:id="rId25"/>
    <p:sldId id="349" r:id="rId26"/>
    <p:sldId id="350" r:id="rId27"/>
    <p:sldId id="351" r:id="rId28"/>
    <p:sldId id="352" r:id="rId29"/>
    <p:sldId id="354" r:id="rId30"/>
    <p:sldId id="357" r:id="rId31"/>
    <p:sldId id="382" r:id="rId32"/>
    <p:sldId id="383" r:id="rId33"/>
    <p:sldId id="384" r:id="rId34"/>
    <p:sldId id="385" r:id="rId35"/>
    <p:sldId id="392" r:id="rId36"/>
    <p:sldId id="389" r:id="rId37"/>
    <p:sldId id="388" r:id="rId38"/>
    <p:sldId id="295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00" autoAdjust="0"/>
    <p:restoredTop sz="86457" autoAdjust="0"/>
  </p:normalViewPr>
  <p:slideViewPr>
    <p:cSldViewPr>
      <p:cViewPr>
        <p:scale>
          <a:sx n="44" d="100"/>
          <a:sy n="44" d="100"/>
        </p:scale>
        <p:origin x="-5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88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GB"/>
            </a:pPr>
            <a:r>
              <a:rPr lang="en-US" sz="1200">
                <a:latin typeface="Times New Roman" pitchFamily="18" charset="0"/>
                <a:cs typeface="Times New Roman" pitchFamily="18" charset="0"/>
              </a:rPr>
              <a:t>Trend of Health Budget as Percentage of Total</a:t>
            </a:r>
            <a:r>
              <a:rPr lang="en-US" sz="1200" baseline="0">
                <a:latin typeface="Times New Roman" pitchFamily="18" charset="0"/>
                <a:cs typeface="Times New Roman" pitchFamily="18" charset="0"/>
              </a:rPr>
              <a:t> Federal Budget in Nigeria, 2010-2016</a:t>
            </a:r>
            <a:endParaRPr lang="en-US" sz="1200">
              <a:latin typeface="Times New Roman" pitchFamily="18" charset="0"/>
              <a:cs typeface="Times New Roman" pitchFamily="18" charset="0"/>
            </a:endParaRP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GB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3.9</c:v>
                </c:pt>
                <c:pt idx="1">
                  <c:v>5.8</c:v>
                </c:pt>
                <c:pt idx="2">
                  <c:v>6</c:v>
                </c:pt>
                <c:pt idx="3">
                  <c:v>5.6</c:v>
                </c:pt>
                <c:pt idx="4">
                  <c:v>5.6</c:v>
                </c:pt>
                <c:pt idx="5">
                  <c:v>5.7</c:v>
                </c:pt>
                <c:pt idx="6">
                  <c:v>4.0999999999999996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092736"/>
        <c:axId val="53095424"/>
      </c:lineChart>
      <c:catAx>
        <c:axId val="53092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53095424"/>
        <c:crosses val="autoZero"/>
        <c:auto val="1"/>
        <c:lblAlgn val="ctr"/>
        <c:lblOffset val="100"/>
        <c:noMultiLvlLbl val="0"/>
      </c:catAx>
      <c:valAx>
        <c:axId val="530954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lang="en-GB"/>
                </a:pPr>
                <a:r>
                  <a:rPr lang="en-GB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5309273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7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F826DC5-40EA-E641-AF9B-74FF85D86E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5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6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6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5C70C50-D9E2-2744-B854-86A5BAE32C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724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296B889A-9480-F04E-88CE-FC620EC5831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0B6A8-697D-F142-8694-BC00B05365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171E6-4193-0347-AB9B-D4E2C5F7BD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0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E2A71-C3B2-4146-A310-93E4B2789E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9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5BAA7-4910-0C4E-B071-8C85DD1A56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56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D12088-C536-9E43-8363-03D5136C19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4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DEBE9-E1CF-134E-84AE-D6A800397B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74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C6E08A-1190-814B-B78C-702E1D744E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5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1D22C0-C16E-2649-8070-64C5A77157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5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7E976-2457-DA47-84ED-8B068AFD2F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96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1F31E-1C17-BE4D-B398-E5D6725274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2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1CCFA4-FEC8-D944-BFA6-8AB7A8AEAF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3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charset="0"/>
              </a:defRPr>
            </a:lvl1pPr>
          </a:lstStyle>
          <a:p>
            <a:fld id="{009CABA1-1CD5-3445-991C-1B18D6889B1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n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0"/>
        <a:buChar char="q"/>
        <a:defRPr sz="2600">
          <a:solidFill>
            <a:schemeClr val="tx1"/>
          </a:solidFill>
          <a:latin typeface="+mn-lt"/>
          <a:ea typeface="Arial" charset="0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n"/>
        <a:defRPr sz="2200">
          <a:solidFill>
            <a:schemeClr val="tx1"/>
          </a:solidFill>
          <a:latin typeface="+mn-lt"/>
          <a:ea typeface="Arial" charset="0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q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0"/>
        <a:buChar char="§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Excel_97-2003_Worksheet1.xls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8610600" cy="28956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/>
            <a:r>
              <a:rPr lang="en-US" sz="3600" b="1" dirty="0">
                <a:latin typeface="Garamond" charset="0"/>
                <a:cs typeface="Arial" charset="0"/>
              </a:rPr>
              <a:t>End-Term Evaluation </a:t>
            </a:r>
            <a:br>
              <a:rPr lang="en-US" sz="3600" b="1" dirty="0">
                <a:latin typeface="Garamond" charset="0"/>
                <a:cs typeface="Arial" charset="0"/>
              </a:rPr>
            </a:br>
            <a:r>
              <a:rPr lang="en-US" sz="3600" b="1" dirty="0">
                <a:latin typeface="Garamond" charset="0"/>
                <a:cs typeface="Arial" charset="0"/>
              </a:rPr>
              <a:t>of the </a:t>
            </a:r>
            <a:br>
              <a:rPr lang="en-US" sz="3600" b="1" dirty="0">
                <a:latin typeface="Garamond" charset="0"/>
                <a:cs typeface="Arial" charset="0"/>
              </a:rPr>
            </a:br>
            <a:r>
              <a:rPr lang="en-US" sz="3600" b="1" dirty="0">
                <a:latin typeface="Garamond" charset="0"/>
                <a:cs typeface="Arial" charset="0"/>
              </a:rPr>
              <a:t>National Strategic Health Development Plan (NSHDP) 1 </a:t>
            </a:r>
            <a:br>
              <a:rPr lang="en-US" sz="3600" b="1" dirty="0">
                <a:latin typeface="Garamond" charset="0"/>
                <a:cs typeface="Arial" charset="0"/>
              </a:rPr>
            </a:br>
            <a:r>
              <a:rPr lang="en-US" sz="3600" b="1" dirty="0">
                <a:latin typeface="Garamond" charset="0"/>
                <a:cs typeface="Arial" charset="0"/>
              </a:rPr>
              <a:t>(2010-2015)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GB" sz="3200" b="1">
                <a:latin typeface="Garamond" charset="0"/>
                <a:cs typeface="Arial" charset="0"/>
              </a:rPr>
              <a:t>Summary on the health status of Nigerians-2</a:t>
            </a:r>
            <a:endParaRPr lang="en-GB" sz="3200">
              <a:latin typeface="Garamond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n"/>
              <a:defRPr/>
            </a:pPr>
            <a:r>
              <a:rPr lang="en-US" sz="2400" dirty="0">
                <a:ea typeface="+mn-ea"/>
              </a:rPr>
              <a:t>Indicator </a:t>
            </a:r>
            <a:r>
              <a:rPr lang="en-US" sz="2400" u="sng" dirty="0">
                <a:ea typeface="+mn-ea"/>
              </a:rPr>
              <a:t>unacceptably poorer than projected</a:t>
            </a:r>
            <a:endParaRPr lang="en-US" sz="2400" dirty="0">
              <a:ea typeface="+mn-ea"/>
            </a:endParaRPr>
          </a:p>
          <a:p>
            <a:pPr lvl="2">
              <a:buFont typeface="Wingdings" panose="05000000000000000000" pitchFamily="2" charset="2"/>
              <a:buChar char="n"/>
              <a:defRPr/>
            </a:pPr>
            <a:r>
              <a:rPr lang="en-US" sz="2400" dirty="0"/>
              <a:t>L</a:t>
            </a:r>
            <a:r>
              <a:rPr lang="en-US" sz="2400" dirty="0" smtClean="0"/>
              <a:t>ife </a:t>
            </a:r>
            <a:r>
              <a:rPr lang="en-US" sz="2400" dirty="0"/>
              <a:t>expectancy at birth,</a:t>
            </a:r>
          </a:p>
          <a:p>
            <a:pPr lvl="2">
              <a:buFont typeface="Wingdings" panose="05000000000000000000" pitchFamily="2" charset="2"/>
              <a:buChar char="n"/>
              <a:defRPr/>
            </a:pPr>
            <a:r>
              <a:rPr lang="en-US" sz="2400" dirty="0"/>
              <a:t>I</a:t>
            </a:r>
            <a:r>
              <a:rPr lang="en-US" sz="2400" dirty="0" smtClean="0"/>
              <a:t>nfant </a:t>
            </a:r>
            <a:r>
              <a:rPr lang="en-US" sz="2400" dirty="0"/>
              <a:t>mortality rate,</a:t>
            </a:r>
          </a:p>
          <a:p>
            <a:pPr lvl="2">
              <a:buFont typeface="Wingdings" panose="05000000000000000000" pitchFamily="2" charset="2"/>
              <a:buChar char="n"/>
              <a:defRPr/>
            </a:pPr>
            <a:r>
              <a:rPr lang="en-US" sz="2400" dirty="0"/>
              <a:t>M</a:t>
            </a:r>
            <a:r>
              <a:rPr lang="en-US" sz="2400" dirty="0" smtClean="0"/>
              <a:t>easles </a:t>
            </a:r>
            <a:r>
              <a:rPr lang="en-US" sz="2400" dirty="0"/>
              <a:t>immunization coverage,</a:t>
            </a:r>
          </a:p>
          <a:p>
            <a:pPr lvl="2">
              <a:buFont typeface="Wingdings" panose="05000000000000000000" pitchFamily="2" charset="2"/>
              <a:buChar char="n"/>
              <a:defRPr/>
            </a:pPr>
            <a:r>
              <a:rPr lang="en-US" sz="2400" dirty="0"/>
              <a:t>ITN utilization rate, </a:t>
            </a:r>
            <a:r>
              <a:rPr lang="en-US" sz="2400" dirty="0" smtClean="0"/>
              <a:t>and</a:t>
            </a:r>
            <a:endParaRPr lang="en-US" sz="2400" dirty="0"/>
          </a:p>
          <a:p>
            <a:pPr lvl="2">
              <a:buFont typeface="Wingdings" panose="05000000000000000000" pitchFamily="2" charset="2"/>
              <a:buChar char="n"/>
              <a:defRPr/>
            </a:pPr>
            <a:r>
              <a:rPr lang="en-US" sz="2400" dirty="0"/>
              <a:t>HIV prevalence among </a:t>
            </a:r>
            <a:r>
              <a:rPr lang="en-US" sz="2400" dirty="0" smtClean="0"/>
              <a:t>youth</a:t>
            </a:r>
          </a:p>
          <a:p>
            <a:pPr marL="696912" lvl="2" indent="0">
              <a:buFont typeface="Wingdings" panose="05000000000000000000" pitchFamily="2" charset="2"/>
              <a:buNone/>
              <a:defRPr/>
            </a:pPr>
            <a:endParaRPr lang="en-US" sz="2000" dirty="0"/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 smtClean="0">
                <a:ea typeface="+mn-ea"/>
              </a:rPr>
              <a:t>Of the indicators on health </a:t>
            </a:r>
            <a:r>
              <a:rPr lang="en-GB" sz="2400" dirty="0">
                <a:ea typeface="+mn-ea"/>
              </a:rPr>
              <a:t>s</a:t>
            </a:r>
            <a:r>
              <a:rPr lang="en-GB" sz="2400" dirty="0" smtClean="0">
                <a:ea typeface="+mn-ea"/>
              </a:rPr>
              <a:t>tatus, only 1 was met, 2 close to being met, and 5  was not met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 smtClean="0">
                <a:ea typeface="+mn-ea"/>
              </a:rPr>
              <a:t>The set of  indicators remain relevant to SDGs and should still  be of priority in the NHSDP II</a:t>
            </a:r>
            <a:endParaRPr lang="en-GB" sz="2400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 idx="4294967295"/>
          </p:nvPr>
        </p:nvSpPr>
        <p:spPr>
          <a:xfrm>
            <a:off x="838200" y="2286000"/>
            <a:ext cx="7696200" cy="914400"/>
          </a:xfrm>
        </p:spPr>
        <p:txBody>
          <a:bodyPr/>
          <a:lstStyle/>
          <a:p>
            <a:pPr algn="ctr"/>
            <a:r>
              <a:rPr lang="en-US">
                <a:latin typeface="Garamond" charset="0"/>
                <a:cs typeface="Arial" charset="0"/>
              </a:rPr>
              <a:t>Leadership and Governance</a:t>
            </a:r>
            <a:br>
              <a:rPr lang="en-US">
                <a:latin typeface="Garamond" charset="0"/>
                <a:cs typeface="Arial" charset="0"/>
              </a:rPr>
            </a:br>
            <a:r>
              <a:rPr lang="en-US">
                <a:latin typeface="Garamond" charset="0"/>
                <a:cs typeface="Arial" charset="0"/>
              </a:rPr>
              <a:t/>
            </a:r>
            <a:br>
              <a:rPr lang="en-US">
                <a:latin typeface="Garamond" charset="0"/>
                <a:cs typeface="Arial" charset="0"/>
              </a:rPr>
            </a:br>
            <a:endParaRPr lang="en-US">
              <a:latin typeface="Garamond" charset="0"/>
              <a:cs typeface="Arial" charset="0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4294967295"/>
          </p:nvPr>
        </p:nvSpPr>
        <p:spPr>
          <a:xfrm>
            <a:off x="685800" y="469900"/>
            <a:ext cx="7696200" cy="977900"/>
          </a:xfrm>
        </p:spPr>
        <p:txBody>
          <a:bodyPr/>
          <a:lstStyle/>
          <a:p>
            <a:pPr algn="just"/>
            <a:endParaRPr lang="en-US" sz="2400">
              <a:latin typeface="Arial" charset="0"/>
              <a:cs typeface="Arial" charset="0"/>
            </a:endParaRPr>
          </a:p>
          <a:p>
            <a:pPr algn="just"/>
            <a:endParaRPr lang="en-US" sz="24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sz="2800" b="1">
                <a:latin typeface="Garamond" charset="0"/>
                <a:cs typeface="Arial" charset="0"/>
              </a:rPr>
              <a:t>Leadership and Governance of the Health Sector-1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50641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sz="2400" b="1" dirty="0">
                <a:ea typeface="+mn-ea"/>
              </a:rPr>
              <a:t>The leadership and </a:t>
            </a:r>
            <a:r>
              <a:rPr lang="en-GB" sz="2400" b="1" dirty="0" smtClean="0">
                <a:ea typeface="+mn-ea"/>
              </a:rPr>
              <a:t>governance ( L&amp;G)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GB" sz="2400" b="1" dirty="0" smtClean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b="1" dirty="0" smtClean="0">
                <a:ea typeface="+mn-ea"/>
              </a:rPr>
              <a:t> </a:t>
            </a:r>
            <a:r>
              <a:rPr lang="en-GB" sz="2400" b="1" dirty="0">
                <a:ea typeface="+mn-ea"/>
              </a:rPr>
              <a:t>G</a:t>
            </a:r>
            <a:r>
              <a:rPr lang="en-GB" sz="2400" b="1" dirty="0" smtClean="0">
                <a:ea typeface="+mn-ea"/>
              </a:rPr>
              <a:t>oal </a:t>
            </a:r>
            <a:r>
              <a:rPr lang="en-GB" sz="2400" b="1" dirty="0">
                <a:ea typeface="+mn-ea"/>
              </a:rPr>
              <a:t>of the NSHDP 1</a:t>
            </a:r>
            <a:r>
              <a:rPr lang="en-GB" sz="2400" dirty="0">
                <a:ea typeface="+mn-ea"/>
              </a:rPr>
              <a:t> </a:t>
            </a:r>
            <a:r>
              <a:rPr lang="en-GB" sz="2400" dirty="0" smtClean="0">
                <a:ea typeface="+mn-ea"/>
              </a:rPr>
              <a:t> for L &amp; G  is to </a:t>
            </a:r>
            <a:r>
              <a:rPr lang="en-GB" sz="2400" dirty="0">
                <a:ea typeface="+mn-ea"/>
              </a:rPr>
              <a:t>create and sustain an enabling environment for the delivery of quality health care </a:t>
            </a:r>
            <a:r>
              <a:rPr lang="en-GB" sz="2400" dirty="0" smtClean="0">
                <a:ea typeface="+mn-ea"/>
              </a:rPr>
              <a:t>&amp; </a:t>
            </a:r>
            <a:r>
              <a:rPr lang="en-GB" sz="2400" dirty="0">
                <a:ea typeface="+mn-ea"/>
              </a:rPr>
              <a:t>development in Nigeria. </a:t>
            </a:r>
            <a:endParaRPr lang="en-GB" sz="2400" dirty="0" smtClean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endParaRPr lang="en-GB" sz="2400" dirty="0" smtClean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b="1" dirty="0" smtClean="0">
                <a:ea typeface="+mn-ea"/>
              </a:rPr>
              <a:t>The objectives </a:t>
            </a:r>
            <a:r>
              <a:rPr lang="en-GB" sz="2400" b="1" dirty="0">
                <a:ea typeface="+mn-ea"/>
              </a:rPr>
              <a:t>of the NSHDP 1</a:t>
            </a:r>
            <a:r>
              <a:rPr lang="en-GB" sz="2400" dirty="0">
                <a:ea typeface="+mn-ea"/>
              </a:rPr>
              <a:t>  for L &amp; G </a:t>
            </a:r>
            <a:r>
              <a:rPr lang="en-GB" sz="2400" dirty="0" smtClean="0">
                <a:ea typeface="+mn-ea"/>
              </a:rPr>
              <a:t>were </a:t>
            </a:r>
            <a:r>
              <a:rPr lang="en-GB" sz="2400" dirty="0">
                <a:ea typeface="+mn-ea"/>
              </a:rPr>
              <a:t>to </a:t>
            </a:r>
            <a:r>
              <a:rPr lang="en-GB" sz="2400" dirty="0" smtClean="0">
                <a:ea typeface="+mn-ea"/>
              </a:rPr>
              <a:t>have:</a:t>
            </a:r>
            <a:endParaRPr lang="en-US" sz="2400" dirty="0" smtClean="0">
              <a:ea typeface="+mn-ea"/>
            </a:endParaRP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GB" sz="2400" dirty="0" smtClean="0"/>
              <a:t>improved </a:t>
            </a:r>
            <a:r>
              <a:rPr lang="en-GB" sz="2400" dirty="0"/>
              <a:t>strategic health plans implemented at federal and state levels; and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GB" sz="2400" dirty="0" smtClean="0"/>
              <a:t>transparent </a:t>
            </a:r>
            <a:r>
              <a:rPr lang="en-GB" sz="2400" dirty="0"/>
              <a:t>and accountable health systems management</a:t>
            </a:r>
            <a:endParaRPr lang="en-US" sz="2400" dirty="0"/>
          </a:p>
          <a:p>
            <a:pPr>
              <a:buFont typeface="Wingdings" panose="05000000000000000000" pitchFamily="2" charset="2"/>
              <a:buChar char="n"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/>
          <a:lstStyle/>
          <a:p>
            <a:r>
              <a:rPr lang="en-US" sz="2800" b="1">
                <a:latin typeface="Garamond" charset="0"/>
                <a:cs typeface="Arial" charset="0"/>
              </a:rPr>
              <a:t>Leadership and Governance of the Health Sector-2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sz="2400" b="1" dirty="0">
                <a:ea typeface="+mn-ea"/>
              </a:rPr>
              <a:t>The indicators for tracking progress included:</a:t>
            </a:r>
            <a:endParaRPr lang="en-US" sz="2400" dirty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>
                <a:ea typeface="+mn-ea"/>
              </a:rPr>
              <a:t>Having the National Health Act gazetted</a:t>
            </a:r>
            <a:endParaRPr lang="en-US" sz="2400" dirty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>
                <a:ea typeface="+mn-ea"/>
              </a:rPr>
              <a:t>P</a:t>
            </a:r>
            <a:r>
              <a:rPr lang="en-GB" sz="2400" dirty="0" smtClean="0">
                <a:ea typeface="+mn-ea"/>
              </a:rPr>
              <a:t>ercentage </a:t>
            </a:r>
            <a:r>
              <a:rPr lang="en-GB" sz="2400" dirty="0">
                <a:ea typeface="+mn-ea"/>
              </a:rPr>
              <a:t>of states adopting the National Health Bill (in their LGAs)</a:t>
            </a:r>
            <a:endParaRPr lang="en-US" sz="2400" dirty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>
                <a:ea typeface="+mn-ea"/>
              </a:rPr>
              <a:t>P</a:t>
            </a:r>
            <a:r>
              <a:rPr lang="en-GB" sz="2400" dirty="0" smtClean="0">
                <a:ea typeface="+mn-ea"/>
              </a:rPr>
              <a:t>ercentage </a:t>
            </a:r>
            <a:r>
              <a:rPr lang="en-GB" sz="2400" dirty="0">
                <a:ea typeface="+mn-ea"/>
              </a:rPr>
              <a:t>of states executing more than 70% of the annual non-personnel budget; and </a:t>
            </a:r>
            <a:endParaRPr lang="en-US" sz="2400" dirty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>
                <a:ea typeface="+mn-ea"/>
              </a:rPr>
              <a:t>The </a:t>
            </a:r>
            <a:r>
              <a:rPr lang="en-GB" sz="2400" dirty="0" smtClean="0">
                <a:ea typeface="+mn-ea"/>
              </a:rPr>
              <a:t>percentage </a:t>
            </a:r>
            <a:r>
              <a:rPr lang="en-GB" sz="2400" dirty="0">
                <a:ea typeface="+mn-ea"/>
              </a:rPr>
              <a:t>of federal and states/FCT with published annual </a:t>
            </a:r>
            <a:r>
              <a:rPr lang="en-GB" sz="2400" dirty="0" smtClean="0">
                <a:ea typeface="+mn-ea"/>
              </a:rPr>
              <a:t>Health Watch </a:t>
            </a:r>
            <a:r>
              <a:rPr lang="en-GB" sz="2400" dirty="0">
                <a:ea typeface="+mn-ea"/>
              </a:rPr>
              <a:t>Reports</a:t>
            </a:r>
            <a:endParaRPr lang="en-US" sz="2400" dirty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endParaRPr lang="en-US" sz="2400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latin typeface="Garamond" charset="0"/>
                <a:cs typeface="Arial" charset="0"/>
              </a:rPr>
              <a:t>Leadership and Governance of the Health Sector-3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7912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altLang="en-US" sz="2400" b="1" dirty="0" smtClean="0">
                <a:ea typeface="+mn-ea"/>
              </a:rPr>
              <a:t>Progress on the achievement of  L&amp; G Objectives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The National Health Act was gazetted in 2014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Other indicators for monitoring progress made in the L &amp; G of the health sector are:</a:t>
            </a:r>
          </a:p>
          <a:p>
            <a:pPr lvl="2"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/>
              <a:t>far-fetched, </a:t>
            </a:r>
          </a:p>
          <a:p>
            <a:pPr lvl="2"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/>
              <a:t>difficult to measure and </a:t>
            </a:r>
          </a:p>
          <a:p>
            <a:pPr lvl="2"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/>
              <a:t>seemingly insensitive; no avenues for routine reporting 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If states were to be visited to obtain data: Data not available  in any particular office; several officials in different offices will have to be interviewed.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The  L &amp; G indicators need to be replaced</a:t>
            </a:r>
            <a:endParaRPr lang="en-US" altLang="en-US" sz="2400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914400" y="2667000"/>
            <a:ext cx="8229600" cy="1828800"/>
          </a:xfrm>
        </p:spPr>
        <p:txBody>
          <a:bodyPr/>
          <a:lstStyle/>
          <a:p>
            <a:pPr algn="ctr"/>
            <a:r>
              <a:rPr lang="en-US">
                <a:latin typeface="Garamond" charset="0"/>
                <a:cs typeface="Arial" charset="0"/>
              </a:rPr>
              <a:t>2. Health Service Delivery</a:t>
            </a:r>
            <a:br>
              <a:rPr lang="en-US">
                <a:latin typeface="Garamond" charset="0"/>
                <a:cs typeface="Arial" charset="0"/>
              </a:rPr>
            </a:br>
            <a:endParaRPr lang="en-US">
              <a:latin typeface="Garamond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sz="2800" b="1">
                <a:latin typeface="Garamond" charset="0"/>
                <a:cs typeface="Arial" charset="0"/>
              </a:rPr>
              <a:t>Health Service Delivery-1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50641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sz="2400" b="1" dirty="0" smtClean="0">
                <a:ea typeface="+mn-ea"/>
              </a:rPr>
              <a:t> </a:t>
            </a:r>
            <a:r>
              <a:rPr lang="en-GB" sz="2400" b="1" dirty="0">
                <a:ea typeface="+mn-ea"/>
              </a:rPr>
              <a:t>G</a:t>
            </a:r>
            <a:r>
              <a:rPr lang="en-GB" sz="2400" b="1" dirty="0" smtClean="0">
                <a:ea typeface="+mn-ea"/>
              </a:rPr>
              <a:t>oal </a:t>
            </a:r>
            <a:r>
              <a:rPr lang="en-GB" sz="2400" b="1" dirty="0">
                <a:ea typeface="+mn-ea"/>
              </a:rPr>
              <a:t>of the NSHDP 1</a:t>
            </a:r>
            <a:r>
              <a:rPr lang="en-GB" sz="2400" dirty="0">
                <a:ea typeface="+mn-ea"/>
              </a:rPr>
              <a:t> </a:t>
            </a:r>
            <a:r>
              <a:rPr lang="en-GB" sz="2400" dirty="0" smtClean="0">
                <a:ea typeface="+mn-ea"/>
              </a:rPr>
              <a:t> for HSD was to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 smtClean="0">
                <a:ea typeface="+mn-ea"/>
              </a:rPr>
              <a:t>Revitalise </a:t>
            </a:r>
            <a:r>
              <a:rPr lang="en-GB" sz="2400" dirty="0">
                <a:ea typeface="+mn-ea"/>
              </a:rPr>
              <a:t>integrated service delivery towards qualitative, equitable and sustainable health care</a:t>
            </a:r>
            <a:r>
              <a:rPr lang="en-GB" sz="2400" dirty="0" smtClean="0">
                <a:ea typeface="+mn-ea"/>
              </a:rPr>
              <a:t>..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sz="2400" b="1" dirty="0" smtClean="0">
                <a:ea typeface="+mn-ea"/>
              </a:rPr>
              <a:t>The objectives </a:t>
            </a:r>
            <a:r>
              <a:rPr lang="en-GB" sz="2400" b="1" dirty="0">
                <a:ea typeface="+mn-ea"/>
              </a:rPr>
              <a:t>of the NSHDP 1</a:t>
            </a:r>
            <a:r>
              <a:rPr lang="en-GB" sz="2400" dirty="0">
                <a:ea typeface="+mn-ea"/>
              </a:rPr>
              <a:t>  for </a:t>
            </a:r>
            <a:r>
              <a:rPr lang="en-GB" sz="2400" dirty="0" smtClean="0">
                <a:ea typeface="+mn-ea"/>
              </a:rPr>
              <a:t>HSD were </a:t>
            </a:r>
            <a:r>
              <a:rPr lang="en-GB" sz="2400" dirty="0">
                <a:ea typeface="+mn-ea"/>
              </a:rPr>
              <a:t>to </a:t>
            </a:r>
            <a:r>
              <a:rPr lang="en-GB" sz="2400" dirty="0" smtClean="0">
                <a:ea typeface="+mn-ea"/>
              </a:rPr>
              <a:t>:</a:t>
            </a:r>
            <a:endParaRPr lang="en-US" sz="2400" dirty="0" smtClean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>
                <a:ea typeface="+mn-ea"/>
              </a:rPr>
              <a:t>E</a:t>
            </a:r>
            <a:r>
              <a:rPr lang="en-GB" sz="2400" dirty="0" smtClean="0">
                <a:ea typeface="+mn-ea"/>
              </a:rPr>
              <a:t>nsure </a:t>
            </a:r>
            <a:r>
              <a:rPr lang="en-GB" sz="2400" dirty="0">
                <a:ea typeface="+mn-ea"/>
              </a:rPr>
              <a:t>universal access to an essential package of primary care services</a:t>
            </a:r>
            <a:endParaRPr lang="en-US" sz="2400" dirty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>
                <a:ea typeface="+mn-ea"/>
              </a:rPr>
              <a:t>P</a:t>
            </a:r>
            <a:r>
              <a:rPr lang="en-GB" sz="2400" dirty="0" smtClean="0">
                <a:ea typeface="+mn-ea"/>
              </a:rPr>
              <a:t>romote </a:t>
            </a:r>
            <a:r>
              <a:rPr lang="en-GB" sz="2400" dirty="0">
                <a:ea typeface="+mn-ea"/>
              </a:rPr>
              <a:t>access to primary health services by the vulnerable populations</a:t>
            </a:r>
            <a:endParaRPr lang="en-US" sz="2400" dirty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>
                <a:ea typeface="+mn-ea"/>
              </a:rPr>
              <a:t>I</a:t>
            </a:r>
            <a:r>
              <a:rPr lang="en-GB" sz="2400" dirty="0" smtClean="0">
                <a:ea typeface="+mn-ea"/>
              </a:rPr>
              <a:t>mprove </a:t>
            </a:r>
            <a:r>
              <a:rPr lang="en-GB" sz="2400" dirty="0">
                <a:ea typeface="+mn-ea"/>
              </a:rPr>
              <a:t>the quality of primary health care services</a:t>
            </a:r>
            <a:endParaRPr lang="en-US" sz="2400" dirty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>
                <a:ea typeface="+mn-ea"/>
              </a:rPr>
              <a:t>I</a:t>
            </a:r>
            <a:r>
              <a:rPr lang="en-GB" sz="2400" dirty="0" smtClean="0">
                <a:ea typeface="+mn-ea"/>
              </a:rPr>
              <a:t>ncrease </a:t>
            </a:r>
            <a:r>
              <a:rPr lang="en-GB" sz="2400" dirty="0">
                <a:ea typeface="+mn-ea"/>
              </a:rPr>
              <a:t>demand for primary health care services</a:t>
            </a:r>
            <a:endParaRPr lang="en-US" sz="2400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latin typeface="Garamond" charset="0"/>
                <a:cs typeface="Arial" charset="0"/>
              </a:rPr>
              <a:t>Health Service Delivery- </a:t>
            </a:r>
            <a:r>
              <a:rPr lang="en-GB" sz="3200" b="1">
                <a:latin typeface="Garamond" charset="0"/>
                <a:cs typeface="Arial" charset="0"/>
              </a:rPr>
              <a:t>Analysis of Performance Indicators</a:t>
            </a:r>
            <a:r>
              <a:rPr lang="en-US" sz="3200">
                <a:latin typeface="Garamond" charset="0"/>
                <a:cs typeface="Arial" charset="0"/>
              </a:rPr>
              <a:t/>
            </a:r>
            <a:br>
              <a:rPr lang="en-US" sz="3200">
                <a:latin typeface="Garamond" charset="0"/>
                <a:cs typeface="Arial" charset="0"/>
              </a:rPr>
            </a:br>
            <a:endParaRPr lang="en-GB" sz="3200">
              <a:latin typeface="Garamond" charset="0"/>
              <a:cs typeface="Arial" charset="0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Data were available for only 18 of the 26 performance indicators.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Achievements of these indicators are discussed in 3 sections namely: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Child Health Services,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Maternal Health Services, and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Major Communicable Diseases, including Epidemic-Prone Diseases.</a:t>
            </a:r>
            <a:endParaRPr lang="en-US" sz="2800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601663"/>
          </a:xfrm>
        </p:spPr>
        <p:txBody>
          <a:bodyPr/>
          <a:lstStyle/>
          <a:p>
            <a:r>
              <a:rPr lang="en-US" sz="2800" b="1">
                <a:latin typeface="Garamond" charset="0"/>
                <a:cs typeface="Arial" charset="0"/>
              </a:rPr>
              <a:t>Health Service Delivery –Child Health (9).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847725"/>
          <a:ext cx="8839200" cy="5937252"/>
        </p:xfrm>
        <a:graphic>
          <a:graphicData uri="http://schemas.openxmlformats.org/drawingml/2006/table">
            <a:tbl>
              <a:tblPr/>
              <a:tblGrid>
                <a:gridCol w="762000"/>
                <a:gridCol w="8077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Ind.#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Malaria incidence among under-5 children</a:t>
                      </a: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Times New Roman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Proportion. of 12-23 Months-Old Children Fully Immunised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24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Percentage  of children 6-59 months receiving vitamin A supplements twice a year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Percentage of children under 6 months exclusively breastfed</a:t>
                      </a: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26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Percentage of under-5 children sleeping under ITN in the previous night(same as 6- discussed)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Percentage of children under-5 with suspected pneumonia receiving appropriate treatment from a health provider.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28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Percentage of newborns and mothers visited within 72 hours of delivery by a skilled health care provider – </a:t>
                      </a: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Data not available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29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Percentage of children under-5 with suspected pneumonia receiving appropriate treatment from a health provider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EFE7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Prevalence of malaria in children under-5 years of age</a:t>
                      </a: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DEC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63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601663"/>
          </a:xfrm>
        </p:spPr>
        <p:txBody>
          <a:bodyPr/>
          <a:lstStyle/>
          <a:p>
            <a:r>
              <a:rPr lang="en-US" sz="2800" b="1">
                <a:latin typeface="Garamond" charset="0"/>
                <a:cs typeface="Arial" charset="0"/>
              </a:rPr>
              <a:t>Health Service Delivery –Maternal Health (7).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847725"/>
          <a:ext cx="8839200" cy="6974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7924800"/>
              </a:tblGrid>
              <a:tr h="370755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Ind.#</a:t>
                      </a:r>
                      <a:endParaRPr lang="en-GB" sz="18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10" marB="45710"/>
                </a:tc>
              </a:tr>
              <a:tr h="1188599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+mn-lt"/>
                        </a:rPr>
                        <a:t>22</a:t>
                      </a:r>
                      <a:endParaRPr lang="en-GB" sz="2400" dirty="0">
                        <a:latin typeface="+mn-lt"/>
                      </a:endParaRP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 of women with pregnancy within the last 2 years who received intermittent preventive treatment for malaria (</a:t>
                      </a:r>
                      <a:r>
                        <a:rPr lang="en-GB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IPTp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5710" marB="45710"/>
                </a:tc>
              </a:tr>
              <a:tr h="457146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+mn-lt"/>
                        </a:rPr>
                        <a:t>32</a:t>
                      </a:r>
                      <a:endParaRPr lang="en-GB" sz="2400" dirty="0">
                        <a:latin typeface="+mn-lt"/>
                      </a:endParaRP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Unmet 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 for </a:t>
                      </a:r>
                      <a:r>
                        <a:rPr lang="en-GB" sz="2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Family Planning</a:t>
                      </a:r>
                      <a:endParaRPr lang="en-US" sz="2400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57146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+mn-lt"/>
                        </a:rPr>
                        <a:t>33</a:t>
                      </a:r>
                      <a:endParaRPr lang="en-GB" sz="2400" dirty="0">
                        <a:latin typeface="+mn-lt"/>
                      </a:endParaRPr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Contraceptive Prevalence Rate (Modern)</a:t>
                      </a:r>
                      <a:endParaRPr lang="en-US" sz="2400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841171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34</a:t>
                      </a:r>
                      <a:endParaRPr lang="en-GB" sz="2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 </a:t>
                      </a: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pregnant women making at least 4 ANC visits </a:t>
                      </a:r>
                      <a:r>
                        <a:rPr lang="en-GB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according </a:t>
                      </a:r>
                      <a:r>
                        <a:rPr lang="en-GB" sz="2400" i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standards</a:t>
                      </a:r>
                      <a:endParaRPr lang="en-US" sz="2400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57146">
                <a:tc>
                  <a:txBody>
                    <a:bodyPr/>
                    <a:lstStyle/>
                    <a:p>
                      <a:r>
                        <a:rPr lang="en-GB" sz="2400" smtClean="0"/>
                        <a:t>35</a:t>
                      </a:r>
                      <a:endParaRPr lang="en-GB" sz="2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Proportion of births attended by skilled health personnel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61757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36 &amp; 37</a:t>
                      </a:r>
                      <a:endParaRPr lang="en-GB" sz="2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 care facilities providing basic emergency obstetric care and Case Fatality Rate among women with obstetric complications </a:t>
                      </a:r>
                      <a:r>
                        <a:rPr lang="en-GB" sz="2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Data not available)</a:t>
                      </a:r>
                      <a:endParaRPr lang="en-GB" sz="2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/>
                </a:tc>
              </a:tr>
              <a:tr h="457146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GB" sz="2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/>
                </a:tc>
              </a:tr>
              <a:tr h="370755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GB" sz="1800" dirty="0" smtClean="0"/>
                    </a:p>
                  </a:txBody>
                  <a:tcPr marL="68580" marR="68580" marT="0" marB="0"/>
                </a:tc>
              </a:tr>
              <a:tr h="370755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8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755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0" marB="45710"/>
                </a:tc>
              </a:tr>
              <a:tr h="370755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10" marB="45710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0" marB="4571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>
                <a:latin typeface="Garamond" charset="0"/>
                <a:cs typeface="Arial" charset="0"/>
              </a:rPr>
              <a:t>Background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The NSHDP I (2010-2015) was developed through the active participation of all stakeholders, national and international (Federal, States, Development Partners, Civil Society </a:t>
            </a:r>
            <a:r>
              <a:rPr lang="en-US" sz="2400" dirty="0" err="1"/>
              <a:t>Organisations</a:t>
            </a:r>
            <a:r>
              <a:rPr lang="en-US" sz="2400" dirty="0"/>
              <a:t>, Academia </a:t>
            </a:r>
            <a:r>
              <a:rPr lang="en-US" sz="2400" dirty="0" err="1"/>
              <a:t>etc</a:t>
            </a:r>
            <a:r>
              <a:rPr lang="en-US" sz="2400" dirty="0"/>
              <a:t>);</a:t>
            </a:r>
          </a:p>
          <a:p>
            <a:pPr algn="just" eaLnBrk="1" hangingPunct="1">
              <a:defRPr/>
            </a:pPr>
            <a:endParaRPr lang="en-GB" altLang="en-US" sz="2400" dirty="0"/>
          </a:p>
          <a:p>
            <a:pPr algn="just" eaLnBrk="1" hangingPunct="1">
              <a:defRPr/>
            </a:pPr>
            <a:r>
              <a:rPr lang="en-GB" altLang="en-US" sz="2400" dirty="0"/>
              <a:t>Goal of NSHDP 1 : to significantly improve the health status of Nigerians through the development of a strengthened and sustainable health care delivery system</a:t>
            </a:r>
          </a:p>
          <a:p>
            <a:pPr algn="just" eaLnBrk="1" hangingPunct="1">
              <a:defRPr/>
            </a:pPr>
            <a:endParaRPr lang="en-GB" altLang="en-US" sz="2400" dirty="0"/>
          </a:p>
          <a:p>
            <a:pPr algn="just" eaLnBrk="1" hangingPunct="1">
              <a:defRPr/>
            </a:pPr>
            <a:r>
              <a:rPr lang="en-US" sz="2400" dirty="0"/>
              <a:t>The plans have been implemented to varying degrees as confirmed by the Joint Annual and the Mid-Term Reviews that were regular features of the plans;</a:t>
            </a:r>
          </a:p>
          <a:p>
            <a:pPr algn="just" eaLnBrk="1" hangingPunct="1"/>
            <a:endParaRPr lang="en-US" sz="2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914400"/>
          </a:xfrm>
        </p:spPr>
        <p:txBody>
          <a:bodyPr/>
          <a:lstStyle/>
          <a:p>
            <a:r>
              <a:rPr lang="en-US" sz="2800" b="1">
                <a:latin typeface="Garamond" charset="0"/>
                <a:cs typeface="Arial" charset="0"/>
              </a:rPr>
              <a:t>Health Service Delivery –</a:t>
            </a:r>
            <a:r>
              <a:rPr lang="en-GB" sz="2800" b="1">
                <a:latin typeface="Garamond" charset="0"/>
                <a:cs typeface="Arial" charset="0"/>
              </a:rPr>
              <a:t>Major Communicable Diseases Including Epidemic-prone Diseases(7)</a:t>
            </a:r>
            <a:r>
              <a:rPr lang="en-US" sz="2800">
                <a:latin typeface="Garamond" charset="0"/>
                <a:cs typeface="Arial" charset="0"/>
              </a:rPr>
              <a:t/>
            </a:r>
            <a:br>
              <a:rPr lang="en-US" sz="2800">
                <a:latin typeface="Garamond" charset="0"/>
                <a:cs typeface="Arial" charset="0"/>
              </a:rPr>
            </a:br>
            <a:r>
              <a:rPr lang="en-US" sz="2800" b="1">
                <a:latin typeface="Garamond" charset="0"/>
                <a:cs typeface="Arial" charset="0"/>
              </a:rPr>
              <a:t>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143000"/>
          <a:ext cx="8839200" cy="69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8153400"/>
              </a:tblGrid>
              <a:tr h="370828">
                <a:tc>
                  <a:txBody>
                    <a:bodyPr/>
                    <a:lstStyle/>
                    <a:p>
                      <a:r>
                        <a:rPr lang="en-GB" sz="1800" dirty="0" err="1" smtClean="0"/>
                        <a:t>Ind</a:t>
                      </a:r>
                      <a:r>
                        <a:rPr lang="en-GB" sz="1800" dirty="0" smtClean="0"/>
                        <a:t>#</a:t>
                      </a:r>
                      <a:endParaRPr lang="en-GB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18" marB="45718"/>
                </a:tc>
              </a:tr>
              <a:tr h="822948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+mn-lt"/>
                        </a:rPr>
                        <a:t>16</a:t>
                      </a:r>
                      <a:endParaRPr lang="en-GB" sz="2400" dirty="0">
                        <a:latin typeface="+mn-lt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 of HIV infected pregnant women who receive ARV prophylaxis to reduce the risk of MTCT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8" marB="45718"/>
                </a:tc>
              </a:tr>
              <a:tr h="841238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+mn-lt"/>
                        </a:rPr>
                        <a:t>17</a:t>
                      </a:r>
                      <a:endParaRPr lang="en-GB" sz="2400" dirty="0">
                        <a:latin typeface="+mn-lt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Proportion of population with advanced HIV infection and access to antiretroviral drugs</a:t>
                      </a:r>
                      <a:endParaRPr lang="en-US" sz="2400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457192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+mn-lt"/>
                        </a:rPr>
                        <a:t>18</a:t>
                      </a:r>
                      <a:endParaRPr lang="en-GB" sz="2400" dirty="0">
                        <a:latin typeface="+mn-lt"/>
                      </a:endParaRPr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Prevalence of tuberculosis</a:t>
                      </a:r>
                      <a:endParaRPr lang="en-US" sz="2400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841238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19</a:t>
                      </a:r>
                      <a:endParaRPr lang="en-GB" sz="2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4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Proportion of tuberculosis cases cured under directly observed treatment short course</a:t>
                      </a:r>
                      <a:endParaRPr lang="en-US" sz="2400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841238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20</a:t>
                      </a:r>
                      <a:endParaRPr lang="en-GB" sz="2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 case Detection rate under directly observed treatment short course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7192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31</a:t>
                      </a:r>
                      <a:endParaRPr lang="en-GB" sz="2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new wild poliovirus cases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841238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39</a:t>
                      </a:r>
                      <a:endParaRPr lang="en-GB" sz="24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Reduction in Case Fatality Rate resulting from epidemic outbreaks/emergencies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370828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GB" sz="1800" dirty="0" smtClean="0"/>
                    </a:p>
                  </a:txBody>
                  <a:tcPr marL="68580" marR="68580" marT="0" marB="0"/>
                </a:tc>
              </a:tr>
              <a:tr h="370828"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8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28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8" marB="45718"/>
                </a:tc>
              </a:tr>
              <a:tr h="370828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18" marB="45718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18" marB="4571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latin typeface="Garamond" charset="0"/>
                <a:cs typeface="Arial" charset="0"/>
              </a:rPr>
              <a:t>Health Service Delivery 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7912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altLang="en-US" sz="2400" b="1" dirty="0" smtClean="0">
                <a:ea typeface="+mn-ea"/>
              </a:rPr>
              <a:t>Progress on the achievement of  Health Service Delivery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Of the 18 service delivery indicators with available data, the target for 2015 </a:t>
            </a:r>
            <a:r>
              <a:rPr lang="en-GB" altLang="en-US" sz="2400" u="sng" dirty="0" smtClean="0">
                <a:ea typeface="+mn-ea"/>
              </a:rPr>
              <a:t>was partially met </a:t>
            </a:r>
            <a:r>
              <a:rPr lang="en-GB" altLang="en-US" sz="2400" u="sng" dirty="0">
                <a:ea typeface="+mn-ea"/>
              </a:rPr>
              <a:t> </a:t>
            </a:r>
            <a:r>
              <a:rPr lang="en-GB" altLang="en-US" sz="2400" dirty="0" smtClean="0">
                <a:ea typeface="+mn-ea"/>
              </a:rPr>
              <a:t>for 2 indicators related to 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ANC, and </a:t>
            </a:r>
          </a:p>
          <a:p>
            <a:pPr lvl="1">
              <a:buFont typeface="Wingdings" panose="05000000000000000000" pitchFamily="2" charset="2"/>
              <a:buChar char="q"/>
              <a:defRPr/>
            </a:pPr>
            <a:r>
              <a:rPr lang="en-GB" altLang="en-US" sz="2400" dirty="0" smtClean="0"/>
              <a:t>the interruption of wild polio virus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in the context of the SDGs and the national health policy, all service delivery indicators remain very relevant.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endParaRPr lang="en-GB" altLang="en-US" sz="2400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3"/>
          <p:cNvSpPr>
            <a:spLocks noGrp="1"/>
          </p:cNvSpPr>
          <p:nvPr>
            <p:ph type="title" idx="4294967295"/>
          </p:nvPr>
        </p:nvSpPr>
        <p:spPr>
          <a:xfrm>
            <a:off x="609600" y="2514600"/>
            <a:ext cx="8229600" cy="1139825"/>
          </a:xfrm>
        </p:spPr>
        <p:txBody>
          <a:bodyPr/>
          <a:lstStyle/>
          <a:p>
            <a:pPr algn="ctr"/>
            <a:r>
              <a:rPr lang="en-US" sz="4000" b="1">
                <a:latin typeface="Garamond" charset="0"/>
                <a:cs typeface="Arial" charset="0"/>
              </a:rPr>
              <a:t>Health Care Financing and Reforms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533400" y="381000"/>
          <a:ext cx="8001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6" name="Chart 1"/>
          <p:cNvGraphicFramePr>
            <a:graphicFrameLocks/>
          </p:cNvGraphicFramePr>
          <p:nvPr/>
        </p:nvGraphicFramePr>
        <p:xfrm>
          <a:off x="406400" y="406400"/>
          <a:ext cx="8559800" cy="566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3" r:id="rId4" imgW="8559526" imgH="5663675" progId="Excel.Chart.8">
                  <p:embed/>
                </p:oleObj>
              </mc:Choice>
              <mc:Fallback>
                <p:oleObj r:id="rId4" imgW="8559526" imgH="5663675" progId="Excel.Chart.8">
                  <p:embed/>
                  <p:pic>
                    <p:nvPicPr>
                      <p:cNvPr id="0" name="Chart 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406400"/>
                        <a:ext cx="8559800" cy="566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3"/>
          <p:cNvSpPr>
            <a:spLocks noGrp="1"/>
          </p:cNvSpPr>
          <p:nvPr>
            <p:ph type="title"/>
          </p:nvPr>
        </p:nvSpPr>
        <p:spPr>
          <a:xfrm>
            <a:off x="457200" y="3276600"/>
            <a:ext cx="8229600" cy="1139825"/>
          </a:xfrm>
        </p:spPr>
        <p:txBody>
          <a:bodyPr/>
          <a:lstStyle/>
          <a:p>
            <a:pPr algn="ctr"/>
            <a:r>
              <a:rPr lang="en-US" sz="5400">
                <a:latin typeface="Garamond" charset="0"/>
                <a:cs typeface="Arial" charset="0"/>
              </a:rPr>
              <a:t>Challenges/Lessons learnt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Garamond" charset="0"/>
                <a:cs typeface="Arial" charset="0"/>
              </a:rPr>
              <a:t>Challenges/Lessons learnt</a:t>
            </a:r>
          </a:p>
        </p:txBody>
      </p:sp>
      <p:sp>
        <p:nvSpPr>
          <p:cNvPr id="69635" name="Content Placeholder 3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/>
          <a:lstStyle/>
          <a:p>
            <a:pPr marL="514350" indent="-514350">
              <a:spcAft>
                <a:spcPts val="600"/>
              </a:spcAft>
              <a:buFont typeface="Garamond" charset="0"/>
              <a:buAutoNum type="arabicPeriod"/>
            </a:pPr>
            <a:r>
              <a:rPr lang="en-US" sz="2800">
                <a:latin typeface="Arial" charset="0"/>
                <a:cs typeface="Arial" charset="0"/>
              </a:rPr>
              <a:t>No emphasis on health in the provisions of the current National Constitution (1999) </a:t>
            </a:r>
          </a:p>
          <a:p>
            <a:pPr marL="514350" indent="-514350">
              <a:spcAft>
                <a:spcPts val="600"/>
              </a:spcAft>
              <a:buFont typeface="Garamond" charset="0"/>
              <a:buAutoNum type="arabicPeriod"/>
            </a:pPr>
            <a:r>
              <a:rPr lang="en-US" sz="2800">
                <a:latin typeface="Arial" charset="0"/>
                <a:cs typeface="Arial" charset="0"/>
              </a:rPr>
              <a:t>No clear roles and responsibilities of the 3-tiers of government in health systems management and delivery</a:t>
            </a:r>
          </a:p>
          <a:p>
            <a:pPr marL="514350" indent="-514350">
              <a:spcAft>
                <a:spcPts val="600"/>
              </a:spcAft>
              <a:buFont typeface="Garamond" charset="0"/>
              <a:buAutoNum type="arabicPeriod"/>
            </a:pPr>
            <a:r>
              <a:rPr lang="en-US" sz="2800">
                <a:latin typeface="Arial" charset="0"/>
                <a:cs typeface="Arial" charset="0"/>
              </a:rPr>
              <a:t>Even the National Health Act (2014) has not fully addressed the gaps in health governance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aramond" charset="0"/>
                <a:cs typeface="Arial" charset="0"/>
              </a:rPr>
              <a:t>Challenges/Lessons learnt (2)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Garamond" charset="0"/>
              <a:buAutoNum type="arabicPeriod" startAt="4"/>
            </a:pPr>
            <a:r>
              <a:rPr lang="en-US" sz="2800">
                <a:latin typeface="Arial" charset="0"/>
                <a:cs typeface="Arial" charset="0"/>
              </a:rPr>
              <a:t>Poor coordination and harmonization of various national health coordination platforms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Garamond" charset="0"/>
              <a:buAutoNum type="arabicPeriod" startAt="4"/>
            </a:pPr>
            <a:r>
              <a:rPr lang="en-US" sz="2800">
                <a:latin typeface="Arial" charset="0"/>
                <a:cs typeface="Arial" charset="0"/>
              </a:rPr>
              <a:t>Indicators for monitoring the progress in the leadership and governance of the health sector are far-fetched, difficult to measure and seemingly insensitive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Garamond" charset="0"/>
              <a:buAutoNum type="arabicPeriod" startAt="4"/>
            </a:pPr>
            <a:r>
              <a:rPr lang="en-US" sz="2800">
                <a:latin typeface="Arial" charset="0"/>
                <a:cs typeface="Arial" charset="0"/>
              </a:rPr>
              <a:t>No avenues for the routine reporting of these indicators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39825"/>
          </a:xfrm>
        </p:spPr>
        <p:txBody>
          <a:bodyPr/>
          <a:lstStyle/>
          <a:p>
            <a:r>
              <a:rPr lang="en-US">
                <a:latin typeface="Garamond" charset="0"/>
                <a:cs typeface="Arial" charset="0"/>
              </a:rPr>
              <a:t>Challenges/Lessons learnt (3)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en-US" sz="2400" dirty="0" smtClean="0">
                <a:ea typeface="+mn-ea"/>
              </a:rPr>
              <a:t>7. Inadequate political will &amp; commitment to health, as evidenced by low budgetary allocation to health at all levels of government</a:t>
            </a:r>
          </a:p>
          <a:p>
            <a:pPr marL="0" indent="0">
              <a:buNone/>
              <a:defRPr/>
            </a:pPr>
            <a:r>
              <a:rPr lang="en-US" altLang="en-US" sz="2400" dirty="0" smtClean="0">
                <a:ea typeface="+mn-ea"/>
              </a:rPr>
              <a:t>8.	 Ineffective coordination among the 3 level of government &amp; between the private and public sectors </a:t>
            </a:r>
            <a:r>
              <a:rPr lang="en-US" altLang="en-US" sz="2400" dirty="0"/>
              <a:t>Lack of effective mechanisms for  engaging consumers in policy and plan development, and  implementation</a:t>
            </a:r>
          </a:p>
          <a:p>
            <a:pPr marL="0" indent="0">
              <a:buNone/>
              <a:defRPr/>
            </a:pPr>
            <a:r>
              <a:rPr lang="en-US" altLang="en-US" sz="2400" dirty="0" smtClean="0"/>
              <a:t>9.	 Weak </a:t>
            </a:r>
            <a:r>
              <a:rPr lang="en-US" altLang="en-US" sz="2400" dirty="0"/>
              <a:t>donor coordination and harmonization of donor aid.</a:t>
            </a:r>
          </a:p>
          <a:p>
            <a:pPr marL="0" indent="0">
              <a:buNone/>
              <a:defRPr/>
            </a:pPr>
            <a:r>
              <a:rPr lang="en-US" altLang="en-US" sz="2400" dirty="0" smtClean="0"/>
              <a:t>10.	Low </a:t>
            </a:r>
            <a:r>
              <a:rPr lang="en-US" altLang="en-US" sz="2400" dirty="0"/>
              <a:t>level of government financing of healthcare, at the three levels (&lt; 35% of total health expenditure is contributed by </a:t>
            </a:r>
            <a:r>
              <a:rPr lang="en-US" altLang="en-US" sz="2400" dirty="0" err="1"/>
              <a:t>govt</a:t>
            </a:r>
            <a:r>
              <a:rPr lang="en-US" altLang="en-US" sz="2400" dirty="0"/>
              <a:t>)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endParaRPr lang="en-US" altLang="en-US" sz="2400" dirty="0"/>
          </a:p>
          <a:p>
            <a:pPr marL="514350" indent="-514350">
              <a:buFont typeface="+mj-lt"/>
              <a:buAutoNum type="arabicPeriod" startAt="7"/>
              <a:defRPr/>
            </a:pPr>
            <a:endParaRPr lang="en-US" altLang="en-US" sz="2800" dirty="0" smtClean="0">
              <a:ea typeface="+mn-ea"/>
            </a:endParaRPr>
          </a:p>
          <a:p>
            <a:pPr>
              <a:buFont typeface="Wingdings" panose="05000000000000000000" pitchFamily="2" charset="2"/>
              <a:buChar char="n"/>
              <a:defRPr/>
            </a:pPr>
            <a:endParaRPr lang="en-US" altLang="en-US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aramond" charset="0"/>
                <a:cs typeface="Arial" charset="0"/>
              </a:rPr>
              <a:t>Challenges/Lessons learnt (5)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30725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12. </a:t>
            </a:r>
            <a:r>
              <a:rPr lang="en-US" sz="2000" dirty="0" smtClean="0">
                <a:latin typeface="Arial" charset="0"/>
                <a:cs typeface="Arial" charset="0"/>
              </a:rPr>
              <a:t>High </a:t>
            </a:r>
            <a:r>
              <a:rPr lang="en-US" sz="2000" dirty="0">
                <a:latin typeface="Arial" charset="0"/>
                <a:cs typeface="Arial" charset="0"/>
              </a:rPr>
              <a:t>level of out-pocket spending (OOPS) in the country (&gt;65% of payment for health service is from OOPS)</a:t>
            </a:r>
          </a:p>
          <a:p>
            <a:pPr marL="0" indent="0">
              <a:buNone/>
            </a:pPr>
            <a:r>
              <a:rPr lang="en-US" sz="2000" dirty="0" smtClean="0">
                <a:latin typeface="Arial" charset="0"/>
                <a:cs typeface="Arial" charset="0"/>
              </a:rPr>
              <a:t>13. 	Low </a:t>
            </a:r>
            <a:r>
              <a:rPr lang="en-US" sz="2000" dirty="0">
                <a:latin typeface="Arial" charset="0"/>
                <a:cs typeface="Arial" charset="0"/>
              </a:rPr>
              <a:t>level of coverage </a:t>
            </a:r>
            <a:r>
              <a:rPr lang="en-US" sz="2000" dirty="0" smtClean="0">
                <a:latin typeface="Arial" charset="0"/>
                <a:cs typeface="Arial" charset="0"/>
              </a:rPr>
              <a:t>of health </a:t>
            </a:r>
            <a:r>
              <a:rPr lang="en-US" sz="2000" dirty="0">
                <a:latin typeface="Arial" charset="0"/>
                <a:cs typeface="Arial" charset="0"/>
              </a:rPr>
              <a:t>insurance and other pre-payment and financial risk protection mechanisms.</a:t>
            </a:r>
          </a:p>
          <a:p>
            <a:pPr marL="514350" indent="-514350">
              <a:buAutoNum type="arabicPeriod" startAt="14"/>
            </a:pPr>
            <a:r>
              <a:rPr lang="en-US" sz="2000" dirty="0" smtClean="0">
                <a:latin typeface="Arial" charset="0"/>
                <a:cs typeface="Arial" charset="0"/>
              </a:rPr>
              <a:t>Inequity </a:t>
            </a:r>
            <a:r>
              <a:rPr lang="en-US" sz="2000" dirty="0">
                <a:latin typeface="Arial" charset="0"/>
                <a:cs typeface="Arial" charset="0"/>
              </a:rPr>
              <a:t>in health financing and inefficiencies in use of health resources</a:t>
            </a:r>
            <a:r>
              <a:rPr lang="en-US" sz="2000" dirty="0" smtClean="0">
                <a:latin typeface="Arial" charset="0"/>
                <a:cs typeface="Arial" charset="0"/>
              </a:rPr>
              <a:t>.</a:t>
            </a:r>
          </a:p>
          <a:p>
            <a:pPr marL="514350" indent="-514350">
              <a:buFont typeface="Garamond" charset="0"/>
              <a:buAutoNum type="arabicPeriod" startAt="16"/>
            </a:pPr>
            <a:r>
              <a:rPr lang="en-US" sz="2000" dirty="0">
                <a:latin typeface="Arial" charset="0"/>
                <a:cs typeface="Arial" charset="0"/>
              </a:rPr>
              <a:t>Slow implementation  of the National Health Act – with provision of the Basic Health care Provision Fund (BHCPF)</a:t>
            </a:r>
          </a:p>
          <a:p>
            <a:pPr marL="514350" indent="-514350">
              <a:buFont typeface="Garamond" charset="0"/>
              <a:buAutoNum type="arabicPeriod" startAt="16"/>
            </a:pPr>
            <a:r>
              <a:rPr lang="en-US" sz="2000" dirty="0">
                <a:latin typeface="Arial" charset="0"/>
                <a:cs typeface="Arial" charset="0"/>
              </a:rPr>
              <a:t>Governance and accountability weaknesses in generation and use of health financing resources</a:t>
            </a:r>
            <a:r>
              <a:rPr lang="en-US" sz="2000" dirty="0" smtClean="0">
                <a:latin typeface="Arial" charset="0"/>
                <a:cs typeface="Arial" charset="0"/>
              </a:rPr>
              <a:t>.</a:t>
            </a:r>
          </a:p>
          <a:p>
            <a:pPr marL="514350" indent="-514350">
              <a:buFont typeface="Garamond" charset="0"/>
              <a:buAutoNum type="arabicPeriod" startAt="16"/>
            </a:pPr>
            <a:r>
              <a:rPr lang="en-US" sz="2000" dirty="0" smtClean="0">
                <a:latin typeface="Arial" charset="0"/>
                <a:cs typeface="Arial" charset="0"/>
              </a:rPr>
              <a:t> </a:t>
            </a:r>
            <a:r>
              <a:rPr lang="en-US" sz="2000" dirty="0">
                <a:latin typeface="Arial" charset="0"/>
                <a:cs typeface="Arial" charset="0"/>
              </a:rPr>
              <a:t>Weak Primary Health Care structures </a:t>
            </a:r>
          </a:p>
          <a:p>
            <a:pPr marL="514350" indent="-514350">
              <a:buFont typeface="Garamond" charset="0"/>
              <a:buAutoNum type="arabicPeriod" startAt="16"/>
            </a:pPr>
            <a:endParaRPr lang="en-US" sz="2000" dirty="0">
              <a:latin typeface="Arial" charset="0"/>
              <a:cs typeface="Arial" charset="0"/>
            </a:endParaRPr>
          </a:p>
          <a:p>
            <a:pPr marL="514350" indent="-514350">
              <a:buAutoNum type="arabicPeriod" startAt="14"/>
            </a:pPr>
            <a:endParaRPr lang="en-US" sz="2000" dirty="0">
              <a:latin typeface="Arial" charset="0"/>
              <a:cs typeface="Arial" charset="0"/>
            </a:endParaRPr>
          </a:p>
          <a:p>
            <a:pPr marL="514350" indent="-514350">
              <a:buFont typeface="Garamond" charset="0"/>
              <a:buAutoNum type="arabicPeriod" startAt="13"/>
            </a:pPr>
            <a:endParaRPr 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algn="ctr" eaLnBrk="1" hangingPunct="1"/>
            <a:r>
              <a:rPr lang="en-US">
                <a:latin typeface="Garamond" charset="0"/>
                <a:cs typeface="Arial" charset="0"/>
              </a:rPr>
              <a:t>Objectives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486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The evaluation is to inform the development of NSHDP II, that will guide the activities of the health system over the next 5 years.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r>
              <a:rPr lang="en-GB" altLang="en-US" sz="2400" dirty="0" smtClean="0">
                <a:ea typeface="+mn-ea"/>
              </a:rPr>
              <a:t>The objectives  were to: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GB" altLang="en-US" sz="2400" dirty="0">
                <a:ea typeface="+mn-ea"/>
              </a:rPr>
              <a:t>M</a:t>
            </a:r>
            <a:r>
              <a:rPr lang="en-GB" altLang="en-US" sz="2400" dirty="0" smtClean="0">
                <a:ea typeface="+mn-ea"/>
              </a:rPr>
              <a:t>easure and document the extent to which the targets for NSHDP 1 were achieved or on track, 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GB" altLang="en-US" sz="2400" dirty="0" smtClean="0">
                <a:ea typeface="+mn-ea"/>
              </a:rPr>
              <a:t>Assess constraints and/or challenges encountered and solutions provided, 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GB" altLang="en-US" sz="2400" dirty="0">
                <a:ea typeface="+mn-ea"/>
              </a:rPr>
              <a:t>D</a:t>
            </a:r>
            <a:r>
              <a:rPr lang="en-GB" altLang="en-US" sz="2400" dirty="0" smtClean="0">
                <a:ea typeface="+mn-ea"/>
              </a:rPr>
              <a:t>raw best lessons learned and experiences gained, and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GB" altLang="en-US" sz="2400" dirty="0" smtClean="0">
                <a:ea typeface="+mn-ea"/>
              </a:rPr>
              <a:t>Develop recommendations to improve governance, management and implementation of activities to attain the NSHDP II goals.</a:t>
            </a:r>
            <a:endParaRPr lang="en-US" altLang="en-US" sz="2400" dirty="0" smtClean="0">
              <a:ea typeface="+mn-ea"/>
            </a:endParaRPr>
          </a:p>
          <a:p>
            <a:pPr algn="just" eaLnBrk="1" hangingPunct="1">
              <a:buFont typeface="Wingdings" panose="05000000000000000000" pitchFamily="2" charset="2"/>
              <a:buChar char="n"/>
              <a:defRPr/>
            </a:pPr>
            <a:endParaRPr lang="en-US" altLang="en-US" sz="2400" dirty="0" smtClean="0">
              <a:ea typeface="+mn-ea"/>
            </a:endParaRPr>
          </a:p>
          <a:p>
            <a:pPr algn="just" eaLnBrk="1" hangingPunct="1">
              <a:buFont typeface="Wingdings" panose="05000000000000000000" pitchFamily="2" charset="2"/>
              <a:buChar char="n"/>
              <a:defRPr/>
            </a:pPr>
            <a:endParaRPr lang="en-US" altLang="en-US" sz="2400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r>
              <a:rPr lang="en-US" sz="3200">
                <a:latin typeface="Garamond" charset="0"/>
                <a:cs typeface="Arial" charset="0"/>
              </a:rPr>
              <a:t>Challenges with implementation of SHDP 1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3552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800" dirty="0" smtClean="0">
                <a:ea typeface="+mn-ea"/>
              </a:rPr>
              <a:t>20.	Weak </a:t>
            </a:r>
            <a:r>
              <a:rPr lang="en-US" sz="2800" dirty="0">
                <a:ea typeface="+mn-ea"/>
              </a:rPr>
              <a:t>M &amp; E systems to track the indicators for </a:t>
            </a:r>
            <a:r>
              <a:rPr lang="en-US" sz="2800" dirty="0" smtClean="0">
                <a:ea typeface="+mn-ea"/>
              </a:rPr>
              <a:t>measuring </a:t>
            </a:r>
            <a:r>
              <a:rPr lang="en-US" sz="2800" dirty="0">
                <a:ea typeface="+mn-ea"/>
              </a:rPr>
              <a:t>progress in the implementation of the SHDP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2800" dirty="0" smtClean="0">
                <a:ea typeface="+mn-ea"/>
              </a:rPr>
              <a:t>21. Vertical </a:t>
            </a:r>
            <a:r>
              <a:rPr lang="en-US" sz="2800" dirty="0">
                <a:ea typeface="+mn-ea"/>
              </a:rPr>
              <a:t>programming and reporting system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altLang="en-US" sz="2800" dirty="0" smtClean="0">
                <a:ea typeface="+mn-ea"/>
              </a:rPr>
              <a:t>22.Lack of political will and programme ownership at the level of the states and LGAs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altLang="en-US" sz="2800" dirty="0" smtClean="0">
                <a:ea typeface="+mn-ea"/>
              </a:rPr>
              <a:t>23. Poor mobilization and belated disbursement of counterpart budget by fed, state, &amp; LGA actors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5"/>
              <a:defRPr/>
            </a:pPr>
            <a:endParaRPr lang="en-US" sz="2800" dirty="0" smtClean="0">
              <a:ea typeface="+mn-ea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Garamond" charset="0"/>
                <a:cs typeface="Arial" charset="0"/>
              </a:rPr>
              <a:t>Recommendations-1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30725"/>
          </a:xfrm>
        </p:spPr>
        <p:txBody>
          <a:bodyPr/>
          <a:lstStyle/>
          <a:p>
            <a:pPr marL="457200" indent="-457200">
              <a:buFont typeface="Garamond" charset="0"/>
              <a:buAutoNum type="arabicPeriod"/>
            </a:pPr>
            <a:r>
              <a:rPr lang="en-GB" sz="2400" dirty="0">
                <a:latin typeface="Arial" charset="0"/>
                <a:cs typeface="Arial" charset="0"/>
              </a:rPr>
              <a:t>Amendment </a:t>
            </a:r>
            <a:r>
              <a:rPr lang="en-GB" sz="2400" dirty="0" smtClean="0">
                <a:latin typeface="Arial" charset="0"/>
                <a:cs typeface="Arial" charset="0"/>
              </a:rPr>
              <a:t>of </a:t>
            </a:r>
            <a:r>
              <a:rPr lang="en-GB" sz="2400" dirty="0">
                <a:latin typeface="Arial" charset="0"/>
                <a:cs typeface="Arial" charset="0"/>
              </a:rPr>
              <a:t>the National Health Act (2014) to give clear roles and responsibilities all </a:t>
            </a:r>
            <a:r>
              <a:rPr lang="en-GB" sz="2400" dirty="0" smtClean="0">
                <a:latin typeface="Arial" charset="0"/>
                <a:cs typeface="Arial" charset="0"/>
              </a:rPr>
              <a:t>tiers </a:t>
            </a:r>
            <a:r>
              <a:rPr lang="en-GB" sz="2400" dirty="0">
                <a:latin typeface="Arial" charset="0"/>
                <a:cs typeface="Arial" charset="0"/>
              </a:rPr>
              <a:t>of </a:t>
            </a:r>
            <a:r>
              <a:rPr lang="en-GB" sz="2400" dirty="0" err="1">
                <a:latin typeface="Arial" charset="0"/>
                <a:cs typeface="Arial" charset="0"/>
              </a:rPr>
              <a:t>govt</a:t>
            </a:r>
            <a:r>
              <a:rPr lang="en-GB" sz="2400" dirty="0">
                <a:latin typeface="Arial" charset="0"/>
                <a:cs typeface="Arial" charset="0"/>
              </a:rPr>
              <a:t> on health matters. </a:t>
            </a:r>
            <a:endParaRPr lang="en-US" sz="2400" dirty="0">
              <a:latin typeface="Arial" charset="0"/>
              <a:cs typeface="Arial" charset="0"/>
            </a:endParaRPr>
          </a:p>
          <a:p>
            <a:pPr lvl="1"/>
            <a:r>
              <a:rPr lang="en-GB" sz="2400" dirty="0">
                <a:latin typeface="Arial" charset="0"/>
                <a:cs typeface="Arial" charset="0"/>
              </a:rPr>
              <a:t>Amendments to the 1999 constitution equally important in this regard.</a:t>
            </a:r>
            <a:endParaRPr lang="en-US" sz="2400" dirty="0">
              <a:latin typeface="Arial" charset="0"/>
              <a:cs typeface="Arial" charset="0"/>
            </a:endParaRPr>
          </a:p>
          <a:p>
            <a:pPr marL="457200" indent="-457200">
              <a:buFont typeface="Garamond" charset="0"/>
              <a:buAutoNum type="arabicPeriod"/>
            </a:pPr>
            <a:r>
              <a:rPr lang="en-US" sz="2400" dirty="0">
                <a:latin typeface="Arial" charset="0"/>
                <a:cs typeface="Arial" charset="0"/>
              </a:rPr>
              <a:t>Government to make budgetary allocations to health to achieve the </a:t>
            </a:r>
            <a:r>
              <a:rPr lang="ja-JP" altLang="en-US" sz="2400" dirty="0">
                <a:latin typeface="Arial" charset="0"/>
                <a:cs typeface="Arial" charset="0"/>
              </a:rPr>
              <a:t>“</a:t>
            </a:r>
            <a:r>
              <a:rPr lang="en-US" sz="2400" dirty="0">
                <a:latin typeface="Arial" charset="0"/>
                <a:cs typeface="Arial" charset="0"/>
              </a:rPr>
              <a:t>Abuja Declaration</a:t>
            </a:r>
            <a:r>
              <a:rPr lang="ja-JP" altLang="en-US" sz="2400" dirty="0">
                <a:latin typeface="Arial" charset="0"/>
                <a:cs typeface="Arial" charset="0"/>
              </a:rPr>
              <a:t>”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</a:p>
          <a:p>
            <a:pPr lvl="1"/>
            <a:r>
              <a:rPr lang="en-US" sz="2400" dirty="0">
                <a:latin typeface="Arial" charset="0"/>
                <a:cs typeface="Arial" charset="0"/>
              </a:rPr>
              <a:t>Incremental allocation of at least 15% of national budget to health.</a:t>
            </a:r>
          </a:p>
          <a:p>
            <a:pPr marL="457200" indent="-457200"/>
            <a:endParaRPr lang="en-GB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GB">
                <a:latin typeface="Garamond" charset="0"/>
                <a:cs typeface="Arial" charset="0"/>
              </a:rPr>
              <a:t>Recommendations-2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606925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sz="2200" dirty="0">
                <a:ea typeface="+mn-ea"/>
              </a:rPr>
              <a:t>Amend the NHIS Act to ensure </a:t>
            </a:r>
            <a:r>
              <a:rPr lang="en-US" sz="2200" dirty="0" smtClean="0">
                <a:ea typeface="+mn-ea"/>
              </a:rPr>
              <a:t>all </a:t>
            </a:r>
            <a:r>
              <a:rPr lang="en-US" sz="2200" dirty="0">
                <a:ea typeface="+mn-ea"/>
              </a:rPr>
              <a:t>employers </a:t>
            </a:r>
            <a:r>
              <a:rPr lang="en-US" sz="2200" dirty="0" smtClean="0">
                <a:ea typeface="+mn-ea"/>
              </a:rPr>
              <a:t>cover </a:t>
            </a:r>
            <a:r>
              <a:rPr lang="en-US" sz="2200" dirty="0">
                <a:ea typeface="+mn-ea"/>
              </a:rPr>
              <a:t>their employees with </a:t>
            </a:r>
            <a:r>
              <a:rPr lang="en-US" sz="2200" dirty="0" smtClean="0">
                <a:ea typeface="+mn-ea"/>
              </a:rPr>
              <a:t> </a:t>
            </a:r>
            <a:r>
              <a:rPr lang="en-US" sz="2200" dirty="0">
                <a:ea typeface="+mn-ea"/>
              </a:rPr>
              <a:t>health insurance </a:t>
            </a:r>
            <a:endParaRPr lang="en-US" sz="2200" dirty="0" smtClean="0">
              <a:ea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200" dirty="0" smtClean="0"/>
              <a:t>make provisions for funding by employers both in public and private sector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200" dirty="0" smtClean="0"/>
              <a:t>provision to be </a:t>
            </a:r>
            <a:r>
              <a:rPr lang="en-US" sz="2200" dirty="0"/>
              <a:t>enshrined in the </a:t>
            </a:r>
            <a:r>
              <a:rPr lang="en-US" sz="2200" dirty="0" smtClean="0"/>
              <a:t>constitution</a:t>
            </a:r>
          </a:p>
          <a:p>
            <a:pPr marL="801687" lvl="1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endParaRPr lang="en-US" sz="2200" dirty="0"/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3"/>
              <a:defRPr/>
            </a:pPr>
            <a:r>
              <a:rPr lang="en-GB" sz="2200" dirty="0">
                <a:ea typeface="+mn-ea"/>
              </a:rPr>
              <a:t>Establish </a:t>
            </a:r>
            <a:r>
              <a:rPr lang="en-GB" sz="2200" dirty="0" err="1" smtClean="0">
                <a:ea typeface="+mn-ea"/>
              </a:rPr>
              <a:t>govt</a:t>
            </a:r>
            <a:r>
              <a:rPr lang="en-GB" sz="2200" dirty="0" smtClean="0">
                <a:ea typeface="+mn-ea"/>
              </a:rPr>
              <a:t> </a:t>
            </a:r>
            <a:r>
              <a:rPr lang="en-GB" sz="2200" dirty="0">
                <a:ea typeface="+mn-ea"/>
              </a:rPr>
              <a:t>health services of Nigeria </a:t>
            </a:r>
            <a:r>
              <a:rPr lang="en-GB" sz="2200" dirty="0" smtClean="0">
                <a:ea typeface="+mn-ea"/>
              </a:rPr>
              <a:t>fund (Basket Fund for the health sector). </a:t>
            </a:r>
            <a:r>
              <a:rPr lang="en-GB" sz="2200" dirty="0">
                <a:ea typeface="+mn-ea"/>
              </a:rPr>
              <a:t>The fund :</a:t>
            </a:r>
            <a:endParaRPr lang="en-US" sz="2200" dirty="0">
              <a:ea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200" dirty="0"/>
              <a:t>To be based on the provisions of the NSHDP</a:t>
            </a:r>
            <a:endParaRPr lang="en-US" sz="22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200" dirty="0"/>
              <a:t>To be contributed by  all donors, </a:t>
            </a:r>
            <a:r>
              <a:rPr lang="en-GB" sz="2200" dirty="0" smtClean="0"/>
              <a:t>centrally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200" dirty="0" smtClean="0"/>
              <a:t>Will </a:t>
            </a:r>
            <a:r>
              <a:rPr lang="en-GB" sz="2200" dirty="0"/>
              <a:t>improve </a:t>
            </a:r>
            <a:r>
              <a:rPr lang="en-GB" sz="2200" dirty="0" smtClean="0"/>
              <a:t>govt. </a:t>
            </a:r>
            <a:r>
              <a:rPr lang="en-GB" sz="2200" dirty="0"/>
              <a:t>coordination of donor funds, </a:t>
            </a:r>
            <a:endParaRPr lang="en-US" sz="22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200" dirty="0"/>
              <a:t>Will prevent duplication of efforts and discourage vertical </a:t>
            </a:r>
            <a:r>
              <a:rPr lang="en-GB" sz="2200" dirty="0" smtClean="0"/>
              <a:t>programming.</a:t>
            </a:r>
            <a:endParaRPr lang="en-US" sz="2200" dirty="0"/>
          </a:p>
          <a:p>
            <a:pPr>
              <a:buFont typeface="Wingdings" panose="05000000000000000000" pitchFamily="2" charset="2"/>
              <a:buChar char="n"/>
              <a:defRPr/>
            </a:pPr>
            <a:endParaRPr lang="en-GB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Garamond" charset="0"/>
                <a:cs typeface="Arial" charset="0"/>
              </a:rPr>
              <a:t>Recommendations-3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953000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Garamond" charset="0"/>
              <a:buAutoNum type="arabicPeriod" startAt="5"/>
            </a:pPr>
            <a:r>
              <a:rPr lang="en-GB" sz="2400" u="sng">
                <a:latin typeface="Arial" charset="0"/>
                <a:cs typeface="Arial" charset="0"/>
              </a:rPr>
              <a:t>Address the health inequity </a:t>
            </a:r>
            <a:r>
              <a:rPr lang="en-GB" sz="2400">
                <a:latin typeface="Arial" charset="0"/>
                <a:cs typeface="Arial" charset="0"/>
              </a:rPr>
              <a:t>in Nigeria. Govt. to</a:t>
            </a:r>
            <a:endParaRPr lang="en-US" sz="240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</a:pPr>
            <a:r>
              <a:rPr lang="en-GB" sz="2400">
                <a:latin typeface="Arial" charset="0"/>
                <a:cs typeface="Arial" charset="0"/>
              </a:rPr>
              <a:t>Revitalize PHC structures, governance and services,  </a:t>
            </a:r>
            <a:endParaRPr lang="en-US" sz="240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</a:pPr>
            <a:r>
              <a:rPr lang="en-GB" sz="2400">
                <a:latin typeface="Arial" charset="0"/>
                <a:cs typeface="Arial" charset="0"/>
              </a:rPr>
              <a:t>Refurbishing/constructing PHC facilities is good BUT</a:t>
            </a:r>
            <a:endParaRPr lang="en-US" sz="240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</a:pPr>
            <a:r>
              <a:rPr lang="en-GB" sz="2400">
                <a:latin typeface="Arial" charset="0"/>
                <a:cs typeface="Arial" charset="0"/>
              </a:rPr>
              <a:t>Staffing, drugs and supplies, functioning utilities and quality assurance </a:t>
            </a:r>
            <a:r>
              <a:rPr lang="en-GB" sz="2400" b="1">
                <a:latin typeface="Arial" charset="0"/>
                <a:cs typeface="Arial" charset="0"/>
              </a:rPr>
              <a:t>are needed. </a:t>
            </a:r>
          </a:p>
          <a:p>
            <a:pPr lvl="1">
              <a:spcBef>
                <a:spcPct val="0"/>
              </a:spcBef>
              <a:buFont typeface="Garamond" charset="0"/>
              <a:buAutoNum type="arabicPeriod" startAt="5"/>
            </a:pPr>
            <a:endParaRPr lang="en-US" sz="2400" b="1">
              <a:latin typeface="Arial" charset="0"/>
              <a:cs typeface="Arial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Garamond" charset="0"/>
              <a:buAutoNum type="arabicPeriod" startAt="5"/>
            </a:pPr>
            <a:r>
              <a:rPr lang="en-GB" sz="2400" u="sng">
                <a:latin typeface="Arial" charset="0"/>
                <a:cs typeface="Arial" charset="0"/>
              </a:rPr>
              <a:t>Adopt the 2016 WHO recommendation on ANC </a:t>
            </a:r>
            <a:r>
              <a:rPr lang="en-GB" sz="2400">
                <a:latin typeface="Arial" charset="0"/>
                <a:cs typeface="Arial" charset="0"/>
              </a:rPr>
              <a:t>which changed Focus Antenatal Care to antenatal care for a positive pregnancy experience.</a:t>
            </a:r>
            <a:endParaRPr lang="en-US" sz="2400">
              <a:latin typeface="Arial" charset="0"/>
              <a:cs typeface="Arial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Increase number of “contacts” with a skilled provider to 8 from the 4 “visits”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Garamond" charset="0"/>
                <a:cs typeface="Arial" charset="0"/>
              </a:rPr>
              <a:t>Recommendations-3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Arial" charset="0"/>
                <a:cs typeface="Arial" charset="0"/>
              </a:rPr>
              <a:t>Allocate </a:t>
            </a:r>
            <a:r>
              <a:rPr lang="en-GB" sz="2400" dirty="0">
                <a:latin typeface="Arial" charset="0"/>
                <a:cs typeface="Arial" charset="0"/>
              </a:rPr>
              <a:t>a percentage of revenues from </a:t>
            </a:r>
            <a:r>
              <a:rPr lang="en-US" sz="2400" dirty="0">
                <a:latin typeface="Arial" charset="0"/>
                <a:cs typeface="Arial" charset="0"/>
              </a:rPr>
              <a:t>value added tax and/or other taxes</a:t>
            </a:r>
            <a:r>
              <a:rPr lang="en-GB" sz="2400" dirty="0">
                <a:latin typeface="Arial" charset="0"/>
                <a:cs typeface="Arial" charset="0"/>
              </a:rPr>
              <a:t> to health. </a:t>
            </a:r>
            <a:endParaRPr lang="en-US" sz="2400" dirty="0">
              <a:latin typeface="Arial" charset="0"/>
              <a:cs typeface="Arial" charset="0"/>
            </a:endParaRPr>
          </a:p>
          <a:p>
            <a:pPr lvl="1"/>
            <a:r>
              <a:rPr lang="en-GB" sz="2400" dirty="0">
                <a:latin typeface="Arial" charset="0"/>
                <a:cs typeface="Arial" charset="0"/>
              </a:rPr>
              <a:t>Increasing coverage with health insurance and other financial risk protection mechanisms to at least 50% over the next 4 years is highly </a:t>
            </a:r>
            <a:r>
              <a:rPr lang="en-GB" sz="2400" dirty="0" smtClean="0">
                <a:latin typeface="Arial" charset="0"/>
                <a:cs typeface="Arial" charset="0"/>
              </a:rPr>
              <a:t>recommended</a:t>
            </a:r>
          </a:p>
          <a:p>
            <a:pPr lvl="1"/>
            <a:r>
              <a:rPr lang="en-GB" sz="2400" dirty="0" smtClean="0"/>
              <a:t>Review </a:t>
            </a:r>
            <a:r>
              <a:rPr lang="en-GB" sz="2400" dirty="0"/>
              <a:t>objectives and key indicators for health systems and align with SDGs and Nat health policy</a:t>
            </a:r>
            <a:endParaRPr lang="en-US" sz="2400" dirty="0">
              <a:latin typeface="Arial" charset="0"/>
              <a:cs typeface="Arial" charset="0"/>
            </a:endParaRPr>
          </a:p>
          <a:p>
            <a:endParaRPr lang="en-GB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Garamond" charset="0"/>
                <a:cs typeface="Arial" charset="0"/>
              </a:rPr>
              <a:t>Recommendations-3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sz="2400" dirty="0"/>
              <a:t>Objectives and Indicators 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/>
              <a:t>To keep focus on SDGs and National Health Policy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/>
              <a:t>Review objectives and key indicators for health systems and align with SDGs and Nat health policy.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/>
              <a:t>Address Urban rural disparity in Results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400" dirty="0"/>
              <a:t>Revitalize PHC structures, governance and services,  </a:t>
            </a:r>
            <a:endParaRPr lang="en-US" sz="24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400" dirty="0"/>
              <a:t>Refurbishing/constructing PHC facilities is good BUT</a:t>
            </a:r>
            <a:endParaRPr lang="en-US" sz="240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400" dirty="0" smtClean="0"/>
              <a:t>Staffing, drugs and supplies, functioning utilities and quality assurance </a:t>
            </a:r>
            <a:r>
              <a:rPr lang="en-GB" sz="2400" b="1" dirty="0" smtClean="0"/>
              <a:t>are needed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endParaRPr lang="en-GB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3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GB" sz="3600" b="1">
                <a:latin typeface="Garamond" charset="0"/>
                <a:cs typeface="Arial" charset="0"/>
              </a:rPr>
              <a:t>Going into the next phase of NSHDP </a:t>
            </a:r>
            <a:endParaRPr lang="en-GB" sz="3600">
              <a:latin typeface="Garamond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219200"/>
            <a:ext cx="8229600" cy="45307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sz="2400" dirty="0" smtClean="0">
                <a:ea typeface="+mn-ea"/>
              </a:rPr>
              <a:t>Costing: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 smtClean="0">
                <a:ea typeface="+mn-ea"/>
              </a:rPr>
              <a:t>Need for clear methodology that is user friendly, allow for common understanding by partners;  allows for ease of integration of funds.</a:t>
            </a:r>
          </a:p>
          <a:p>
            <a:pPr lvl="1"/>
            <a:r>
              <a:rPr lang="en-GB" sz="2400" b="1" dirty="0" smtClean="0"/>
              <a:t>.</a:t>
            </a:r>
            <a:r>
              <a:rPr lang="en-GB" sz="2400" dirty="0">
                <a:latin typeface="Arial" charset="0"/>
                <a:cs typeface="Arial" charset="0"/>
              </a:rPr>
              <a:t> Progress on the achievement of objectives and milestones need to be clear and measurable</a:t>
            </a:r>
          </a:p>
          <a:p>
            <a:pPr lvl="2"/>
            <a:r>
              <a:rPr lang="en-GB" sz="2400" dirty="0" err="1">
                <a:latin typeface="Arial" charset="0"/>
                <a:cs typeface="Arial" charset="0"/>
              </a:rPr>
              <a:t>E.g</a:t>
            </a:r>
            <a:r>
              <a:rPr lang="en-GB" sz="2400" dirty="0">
                <a:latin typeface="Arial" charset="0"/>
                <a:cs typeface="Arial" charset="0"/>
              </a:rPr>
              <a:t> Leadership and governance indicators are  difficult to measure; need to be revised/ </a:t>
            </a:r>
            <a:r>
              <a:rPr lang="en-GB" sz="2400" dirty="0" smtClean="0">
                <a:latin typeface="Arial" charset="0"/>
                <a:cs typeface="Arial" charset="0"/>
              </a:rPr>
              <a:t>replaced.</a:t>
            </a:r>
            <a:endParaRPr lang="en-GB" sz="2400" dirty="0"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lang="en-GB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en-GB" sz="4000" b="1">
                <a:latin typeface="Garamond" charset="0"/>
                <a:cs typeface="Arial" charset="0"/>
              </a:rPr>
              <a:t>Going into the next phase of NSHDP </a:t>
            </a:r>
            <a:endParaRPr lang="en-GB" sz="4000">
              <a:latin typeface="Garamond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pPr lvl="1"/>
            <a:r>
              <a:rPr lang="en-GB" sz="2400" dirty="0">
                <a:latin typeface="Arial" charset="0"/>
                <a:cs typeface="Arial" charset="0"/>
              </a:rPr>
              <a:t>Set up coordination and harmonisation platforms (including better involvement of private sector), </a:t>
            </a:r>
          </a:p>
          <a:p>
            <a:pPr lvl="2"/>
            <a:r>
              <a:rPr lang="en-GB" sz="2400" dirty="0">
                <a:latin typeface="Arial" charset="0"/>
                <a:cs typeface="Arial" charset="0"/>
              </a:rPr>
              <a:t>agree on their </a:t>
            </a:r>
            <a:r>
              <a:rPr lang="en-GB" sz="2400" dirty="0" err="1">
                <a:latin typeface="Arial" charset="0"/>
                <a:cs typeface="Arial" charset="0"/>
              </a:rPr>
              <a:t>ToRs</a:t>
            </a:r>
            <a:r>
              <a:rPr lang="en-GB" sz="2400" dirty="0">
                <a:latin typeface="Arial" charset="0"/>
                <a:cs typeface="Arial" charset="0"/>
              </a:rPr>
              <a:t> and membership and support their operationalization for better synergy and avoidance of duplication of efforts</a:t>
            </a:r>
            <a:endParaRPr lang="en-GB" sz="24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GB" sz="2400" b="1" dirty="0" smtClean="0">
                <a:ea typeface="+mn-ea"/>
              </a:rPr>
              <a:t>Data</a:t>
            </a:r>
            <a:r>
              <a:rPr lang="en-GB" sz="2400" dirty="0" smtClean="0">
                <a:ea typeface="+mn-ea"/>
              </a:rPr>
              <a:t> 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r>
              <a:rPr lang="en-GB" sz="2400" dirty="0">
                <a:latin typeface="Arial" charset="0"/>
                <a:cs typeface="Arial" charset="0"/>
              </a:rPr>
              <a:t>No data nor mechanism to collect data for some service delivery </a:t>
            </a:r>
            <a:r>
              <a:rPr lang="en-GB" sz="2400" dirty="0" smtClean="0">
                <a:latin typeface="Arial" charset="0"/>
                <a:cs typeface="Arial" charset="0"/>
              </a:rPr>
              <a:t>indicators</a:t>
            </a:r>
          </a:p>
          <a:p>
            <a:pPr marL="0" indent="0">
              <a:buNone/>
              <a:defRPr/>
            </a:pPr>
            <a:r>
              <a:rPr lang="en-GB" sz="2400" dirty="0" smtClean="0">
                <a:ea typeface="+mn-ea"/>
              </a:rPr>
              <a:t>Better gathering and use of evidence for more government funding, better utilisation of existing resources and more accurate targeting of resources.</a:t>
            </a:r>
          </a:p>
          <a:p>
            <a:pPr>
              <a:buFont typeface="Wingdings" panose="05000000000000000000" pitchFamily="2" charset="2"/>
              <a:buChar char="n"/>
              <a:defRPr/>
            </a:pPr>
            <a:endParaRPr lang="en-GB" sz="2400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 idx="4294967295"/>
          </p:nvPr>
        </p:nvSpPr>
        <p:spPr>
          <a:xfrm>
            <a:off x="457200" y="2590800"/>
            <a:ext cx="8229600" cy="1139825"/>
          </a:xfrm>
        </p:spPr>
        <p:txBody>
          <a:bodyPr/>
          <a:lstStyle/>
          <a:p>
            <a:pPr algn="ctr"/>
            <a:r>
              <a:rPr lang="en-US" sz="5400" b="1">
                <a:latin typeface="Garamond" charset="0"/>
                <a:cs typeface="Arial" charset="0"/>
              </a:rPr>
              <a:t>Thank you for your attention!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>
                <a:latin typeface="Garamond" charset="0"/>
                <a:cs typeface="Arial" charset="0"/>
              </a:rPr>
              <a:t>Methodology-1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</p:spPr>
        <p:txBody>
          <a:bodyPr/>
          <a:lstStyle/>
          <a:p>
            <a:pPr eaLnBrk="1" hangingPunct="1"/>
            <a:r>
              <a:rPr lang="en-GB" sz="2400">
                <a:latin typeface="Arial" charset="0"/>
                <a:cs typeface="Arial" charset="0"/>
              </a:rPr>
              <a:t>End-Term Evaluation (ETE) of the NSHDP 1 sub-group of the NSHDP II TWG was constituted and </a:t>
            </a:r>
          </a:p>
          <a:p>
            <a:pPr lvl="1" eaLnBrk="1" hangingPunct="1"/>
            <a:r>
              <a:rPr lang="en-GB" sz="2400">
                <a:latin typeface="Arial" charset="0"/>
                <a:cs typeface="Arial" charset="0"/>
              </a:rPr>
              <a:t>Chaired by the Head/M &amp; E, DHPRS, FMOH and</a:t>
            </a:r>
          </a:p>
          <a:p>
            <a:pPr lvl="1" eaLnBrk="1" hangingPunct="1"/>
            <a:r>
              <a:rPr lang="en-GB" sz="2400">
                <a:latin typeface="Arial" charset="0"/>
                <a:cs typeface="Arial" charset="0"/>
              </a:rPr>
              <a:t>Co-chaired by Malaria Consortium (MC). </a:t>
            </a:r>
          </a:p>
          <a:p>
            <a:pPr eaLnBrk="1" hangingPunct="1">
              <a:buFont typeface="Wingdings" charset="0"/>
              <a:buNone/>
            </a:pPr>
            <a:endParaRPr lang="en-GB" sz="2400">
              <a:latin typeface="Arial" charset="0"/>
              <a:cs typeface="Arial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GB" sz="2400">
                <a:latin typeface="Arial" charset="0"/>
                <a:cs typeface="Arial" charset="0"/>
              </a:rPr>
              <a:t>The ETE committee members: </a:t>
            </a:r>
          </a:p>
          <a:p>
            <a:pPr eaLnBrk="1" hangingPunct="1"/>
            <a:r>
              <a:rPr lang="en-GB" sz="2400">
                <a:latin typeface="Arial" charset="0"/>
                <a:cs typeface="Arial" charset="0"/>
              </a:rPr>
              <a:t>Reps of FMOH, WHO, UNICEF, MC, AFNET, Measure Evaluation and HERFON</a:t>
            </a:r>
          </a:p>
          <a:p>
            <a:pPr eaLnBrk="1" hangingPunct="1">
              <a:buFont typeface="Wingdings" charset="0"/>
              <a:buNone/>
            </a:pPr>
            <a:endParaRPr lang="en-GB" sz="2400">
              <a:latin typeface="Arial" charset="0"/>
              <a:cs typeface="Arial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GB" sz="2400">
                <a:latin typeface="Arial" charset="0"/>
                <a:cs typeface="Arial" charset="0"/>
              </a:rPr>
              <a:t>Committee’s main responsibility: </a:t>
            </a:r>
          </a:p>
          <a:p>
            <a:pPr eaLnBrk="1" hangingPunct="1"/>
            <a:r>
              <a:rPr lang="en-GB" sz="2400">
                <a:latin typeface="Arial" charset="0"/>
                <a:cs typeface="Arial" charset="0"/>
              </a:rPr>
              <a:t>To deliver ETE report that will inform the situational analysis segment of the NSHDP II being developed. </a:t>
            </a:r>
            <a:endParaRPr lang="en-US" sz="2400">
              <a:latin typeface="Arial" charset="0"/>
              <a:cs typeface="Arial" charset="0"/>
            </a:endParaRPr>
          </a:p>
          <a:p>
            <a:pPr eaLnBrk="1" hangingPunct="1"/>
            <a:endParaRPr lang="en-US" sz="24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>
                <a:latin typeface="Garamond" charset="0"/>
                <a:cs typeface="Arial" charset="0"/>
              </a:rPr>
              <a:t>Methodology-2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The ETE employed a mixed methodology of approaches: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en-GB" altLang="en-US" sz="2400" b="1" dirty="0" smtClean="0">
                <a:ea typeface="+mn-ea"/>
              </a:rPr>
              <a:t>A. Desk review  </a:t>
            </a:r>
          </a:p>
          <a:p>
            <a:pPr algn="just"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Reviewed relevant documents and references that informed the update of the results framework and progress regarding NSHDP 1 targets, especially since the MTR.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en-GB" altLang="en-US" sz="2400" b="1" dirty="0" smtClean="0">
                <a:ea typeface="+mn-ea"/>
              </a:rPr>
              <a:t>B. Semi-structured/qualitative interviews </a:t>
            </a:r>
          </a:p>
          <a:p>
            <a:pPr algn="just">
              <a:buFont typeface="Wingdings" panose="05000000000000000000" pitchFamily="2" charset="2"/>
              <a:buChar char="n"/>
              <a:defRPr/>
            </a:pPr>
            <a:r>
              <a:rPr lang="en-GB" altLang="en-US" sz="2400" dirty="0" smtClean="0">
                <a:ea typeface="+mn-ea"/>
              </a:rPr>
              <a:t>Interviewed key stakeholders at the Fed, &amp; State levels including govt. agencies &amp;, development partners, NGOs, and CSOs</a:t>
            </a:r>
            <a:endParaRPr lang="en-US" altLang="en-US" sz="2400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381000" y="2438400"/>
            <a:ext cx="8229600" cy="1139825"/>
          </a:xfrm>
        </p:spPr>
        <p:txBody>
          <a:bodyPr/>
          <a:lstStyle/>
          <a:p>
            <a:pPr algn="ctr"/>
            <a:r>
              <a:rPr lang="en-US" sz="8000">
                <a:latin typeface="Garamond" charset="0"/>
                <a:cs typeface="Arial" charset="0"/>
              </a:rPr>
              <a:t>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aramond" charset="0"/>
                <a:cs typeface="Arial" charset="0"/>
              </a:rPr>
              <a:t>Health Status of Nigerians-1</a:t>
            </a:r>
            <a:endParaRPr lang="en-GB">
              <a:latin typeface="Garamond" charset="0"/>
              <a:cs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990600"/>
          <a:ext cx="8382000" cy="5405440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1. Life expectancy at birth: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2. Under-5 mortality rate: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3. Infant mortality rate: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 4.Proportion of 1 year old immunized against measles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5 Prevalence of children under – 5 years of age who are underweight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6. Percentage of children under - 5 sleeping under insecticide-treated bed nets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 Maternal mortality ratio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8. Adolescents Birth Rates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 charset="0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9. HIV prevalence among population aged 15-24 years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algn="ctr"/>
            <a:r>
              <a:rPr lang="en-US" sz="3200">
                <a:latin typeface="Garamond" charset="0"/>
                <a:cs typeface="Arial" charset="0"/>
              </a:rPr>
              <a:t>Life Expectancy at Birth (LEB)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51054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LEB in Nigeria in 2009/10 was 49 years </a:t>
            </a:r>
            <a:r>
              <a:rPr lang="en-GB" sz="2000" b="1">
                <a:latin typeface="Arial" charset="0"/>
                <a:cs typeface="Arial" charset="0"/>
              </a:rPr>
              <a:t>(WHO,2008). </a:t>
            </a:r>
            <a:endParaRPr lang="en-GB" sz="2400" b="1">
              <a:latin typeface="Arial" charset="0"/>
              <a:cs typeface="Arial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The set targets were to achieve increase in LEB to 55, 63 and 70 years at 2011, 2013 and 2015 respectively.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In 2013, at MTR, LEB increased to 55 years </a:t>
            </a:r>
            <a:r>
              <a:rPr lang="en-GB" sz="2000" b="1">
                <a:latin typeface="Arial" charset="0"/>
                <a:cs typeface="Arial" charset="0"/>
              </a:rPr>
              <a:t>(WHO, 2015)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In 2015, LEB about the same with 2013 at 54.5 years</a:t>
            </a:r>
            <a:r>
              <a:rPr lang="en-GB" sz="2000" b="1">
                <a:latin typeface="Arial" charset="0"/>
                <a:cs typeface="Arial" charset="0"/>
              </a:rPr>
              <a:t> (WHO, 2016-);  which </a:t>
            </a:r>
            <a:r>
              <a:rPr lang="en-GB" sz="2400">
                <a:latin typeface="Arial" charset="0"/>
                <a:cs typeface="Arial" charset="0"/>
              </a:rPr>
              <a:t>fell short by a wide margin of the 2015 target of 70 years.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latin typeface="Arial" charset="0"/>
                <a:cs typeface="Arial" charset="0"/>
              </a:rPr>
              <a:t>None of the targets set for periodic milestones was achieved in 5 years of the NSHDP 1.</a:t>
            </a:r>
            <a:endParaRPr lang="en-US" sz="2400">
              <a:latin typeface="Arial" charset="0"/>
              <a:cs typeface="Arial" charset="0"/>
            </a:endParaRPr>
          </a:p>
          <a:p>
            <a:pPr algn="just"/>
            <a:endParaRPr lang="en-US" sz="240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 algn="ctr"/>
            <a:r>
              <a:rPr lang="en-GB" sz="3200" b="1">
                <a:latin typeface="Garamond" charset="0"/>
                <a:cs typeface="Arial" charset="0"/>
              </a:rPr>
              <a:t>Summary on the health status of Nigerians-1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pPr marL="0" indent="0">
              <a:buFont typeface="Wingdings" charset="0"/>
              <a:buNone/>
            </a:pPr>
            <a:r>
              <a:rPr lang="en-US" sz="2400" dirty="0">
                <a:latin typeface="Arial" charset="0"/>
                <a:cs typeface="Arial" charset="0"/>
              </a:rPr>
              <a:t>The evaluation revealed that </a:t>
            </a:r>
            <a:r>
              <a:rPr lang="en-US" sz="2400" u="sng" dirty="0">
                <a:latin typeface="Arial" charset="0"/>
                <a:cs typeface="Arial" charset="0"/>
              </a:rPr>
              <a:t>progress </a:t>
            </a:r>
            <a:r>
              <a:rPr lang="en-US" sz="2400" u="sng" dirty="0" smtClean="0">
                <a:latin typeface="Arial" charset="0"/>
                <a:cs typeface="Arial" charset="0"/>
              </a:rPr>
              <a:t>is being </a:t>
            </a:r>
            <a:r>
              <a:rPr lang="en-US" sz="2400" u="sng" dirty="0">
                <a:latin typeface="Arial" charset="0"/>
                <a:cs typeface="Arial" charset="0"/>
              </a:rPr>
              <a:t>made, BUT</a:t>
            </a:r>
            <a:r>
              <a:rPr lang="en-US" sz="2400" dirty="0">
                <a:latin typeface="Arial" charset="0"/>
                <a:cs typeface="Arial" charset="0"/>
              </a:rPr>
              <a:t> </a:t>
            </a:r>
          </a:p>
          <a:p>
            <a:pPr marL="0" indent="0"/>
            <a:r>
              <a:rPr lang="en-US" sz="2400" dirty="0">
                <a:latin typeface="Arial" charset="0"/>
                <a:cs typeface="Arial" charset="0"/>
              </a:rPr>
              <a:t>Achievements were lower than expected </a:t>
            </a:r>
          </a:p>
          <a:p>
            <a:pPr marL="0" indent="0"/>
            <a:r>
              <a:rPr lang="en-US" sz="2400" dirty="0">
                <a:latin typeface="Arial" charset="0"/>
                <a:cs typeface="Arial" charset="0"/>
              </a:rPr>
              <a:t>The 2015 targets were </a:t>
            </a:r>
            <a:r>
              <a:rPr lang="en-US" sz="2400" u="sng" dirty="0">
                <a:latin typeface="Arial" charset="0"/>
                <a:cs typeface="Arial" charset="0"/>
              </a:rPr>
              <a:t>largely unmet </a:t>
            </a:r>
            <a:r>
              <a:rPr lang="en-US" sz="2400" dirty="0">
                <a:latin typeface="Arial" charset="0"/>
                <a:cs typeface="Arial" charset="0"/>
              </a:rPr>
              <a:t>for most indicators.</a:t>
            </a:r>
          </a:p>
          <a:p>
            <a:pPr marL="0" indent="0"/>
            <a:r>
              <a:rPr lang="en-US" sz="2400" dirty="0">
                <a:latin typeface="Arial" charset="0"/>
                <a:cs typeface="Arial" charset="0"/>
              </a:rPr>
              <a:t>Indicator with </a:t>
            </a:r>
            <a:r>
              <a:rPr lang="en-US" sz="2400" u="sng" dirty="0">
                <a:latin typeface="Arial" charset="0"/>
                <a:cs typeface="Arial" charset="0"/>
              </a:rPr>
              <a:t>target met in 2015</a:t>
            </a:r>
            <a:endParaRPr lang="en-US" sz="2400" dirty="0">
              <a:latin typeface="Arial" charset="0"/>
              <a:cs typeface="Arial" charset="0"/>
            </a:endParaRPr>
          </a:p>
          <a:p>
            <a:pPr lvl="1"/>
            <a:r>
              <a:rPr lang="en-US" sz="2400" dirty="0">
                <a:latin typeface="Arial" charset="0"/>
                <a:cs typeface="Arial" charset="0"/>
              </a:rPr>
              <a:t>Adolescent birth rate: dropped from 126/1000 to 74/1000 adolescent women.</a:t>
            </a:r>
          </a:p>
          <a:p>
            <a:pPr marL="0" indent="0"/>
            <a:r>
              <a:rPr lang="en-US" sz="2400" dirty="0">
                <a:latin typeface="Arial" charset="0"/>
                <a:cs typeface="Arial" charset="0"/>
              </a:rPr>
              <a:t> Indicators with </a:t>
            </a:r>
            <a:r>
              <a:rPr lang="en-US" sz="2400" u="sng" dirty="0">
                <a:latin typeface="Arial" charset="0"/>
                <a:cs typeface="Arial" charset="0"/>
              </a:rPr>
              <a:t>target close to being met</a:t>
            </a:r>
            <a:endParaRPr lang="en-US" sz="2400" dirty="0">
              <a:latin typeface="Arial" charset="0"/>
              <a:cs typeface="Arial" charset="0"/>
            </a:endParaRPr>
          </a:p>
          <a:p>
            <a:pPr lvl="1"/>
            <a:r>
              <a:rPr lang="en-US" sz="2400" dirty="0">
                <a:latin typeface="Arial" charset="0"/>
                <a:cs typeface="Arial" charset="0"/>
              </a:rPr>
              <a:t>under-5 mortality rate and</a:t>
            </a:r>
          </a:p>
          <a:p>
            <a:pPr lvl="1"/>
            <a:r>
              <a:rPr lang="en-US" sz="2400" dirty="0">
                <a:latin typeface="Arial" charset="0"/>
                <a:cs typeface="Arial" charset="0"/>
              </a:rPr>
              <a:t>prevalence of underweight in children under-5</a:t>
            </a:r>
          </a:p>
          <a:p>
            <a:pPr marL="0" indent="0"/>
            <a:endParaRPr lang="en-US" sz="3600" dirty="0">
              <a:latin typeface="Arial" charset="0"/>
              <a:cs typeface="Arial" charset="0"/>
            </a:endParaRPr>
          </a:p>
          <a:p>
            <a:pPr marL="0" indent="0"/>
            <a:endParaRPr lang="en-GB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dge 7">
    <a:dk1>
      <a:srgbClr val="000000"/>
    </a:dk1>
    <a:lt1>
      <a:srgbClr val="FFFFFF"/>
    </a:lt1>
    <a:dk2>
      <a:srgbClr val="006633"/>
    </a:dk2>
    <a:lt2>
      <a:srgbClr val="5F5F5F"/>
    </a:lt2>
    <a:accent1>
      <a:srgbClr val="CC9900"/>
    </a:accent1>
    <a:accent2>
      <a:srgbClr val="3B812F"/>
    </a:accent2>
    <a:accent3>
      <a:srgbClr val="FFFFFF"/>
    </a:accent3>
    <a:accent4>
      <a:srgbClr val="000000"/>
    </a:accent4>
    <a:accent5>
      <a:srgbClr val="E2CAAA"/>
    </a:accent5>
    <a:accent6>
      <a:srgbClr val="35742A"/>
    </a:accent6>
    <a:hlink>
      <a:srgbClr val="996600"/>
    </a:hlink>
    <a:folHlink>
      <a:srgbClr val="AFBF39"/>
    </a:folHlink>
  </a:clrScheme>
  <a:fontScheme name="Edge">
    <a:majorFont>
      <a:latin typeface="Garamond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6722</TotalTime>
  <Words>2043</Words>
  <Application>Microsoft Office PowerPoint</Application>
  <PresentationFormat>On-screen Show (4:3)</PresentationFormat>
  <Paragraphs>240</Paragraphs>
  <Slides>38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Edge</vt:lpstr>
      <vt:lpstr>Microsoft Excel Chart</vt:lpstr>
      <vt:lpstr>End-Term Evaluation  of the  National Strategic Health Development Plan (NSHDP) 1  (2010-2015)</vt:lpstr>
      <vt:lpstr>Background</vt:lpstr>
      <vt:lpstr>Objectives</vt:lpstr>
      <vt:lpstr>Methodology-1</vt:lpstr>
      <vt:lpstr>Methodology-2</vt:lpstr>
      <vt:lpstr>Results</vt:lpstr>
      <vt:lpstr>Health Status of Nigerians-1</vt:lpstr>
      <vt:lpstr>Life Expectancy at Birth (LEB)</vt:lpstr>
      <vt:lpstr>Summary on the health status of Nigerians-1</vt:lpstr>
      <vt:lpstr>Summary on the health status of Nigerians-2</vt:lpstr>
      <vt:lpstr>Leadership and Governance  </vt:lpstr>
      <vt:lpstr>Leadership and Governance of the Health Sector-1</vt:lpstr>
      <vt:lpstr>Leadership and Governance of the Health Sector-2</vt:lpstr>
      <vt:lpstr>Leadership and Governance of the Health Sector-3</vt:lpstr>
      <vt:lpstr>2. Health Service Delivery </vt:lpstr>
      <vt:lpstr>Health Service Delivery-1 </vt:lpstr>
      <vt:lpstr>Health Service Delivery- Analysis of Performance Indicators </vt:lpstr>
      <vt:lpstr>Health Service Delivery –Child Health (9).</vt:lpstr>
      <vt:lpstr>Health Service Delivery –Maternal Health (7).</vt:lpstr>
      <vt:lpstr>Health Service Delivery –Major Communicable Diseases Including Epidemic-prone Diseases(7) .</vt:lpstr>
      <vt:lpstr>Health Service Delivery </vt:lpstr>
      <vt:lpstr>Health Care Financing and Reforms</vt:lpstr>
      <vt:lpstr>PowerPoint Presentation</vt:lpstr>
      <vt:lpstr>PowerPoint Presentation</vt:lpstr>
      <vt:lpstr>Challenges/Lessons learnt</vt:lpstr>
      <vt:lpstr>Challenges/Lessons learnt</vt:lpstr>
      <vt:lpstr>Challenges/Lessons learnt (2)</vt:lpstr>
      <vt:lpstr>Challenges/Lessons learnt (3)</vt:lpstr>
      <vt:lpstr>Challenges/Lessons learnt (5)</vt:lpstr>
      <vt:lpstr>Challenges with implementation of SHDP 1 (Contd.)</vt:lpstr>
      <vt:lpstr>Recommendations-1</vt:lpstr>
      <vt:lpstr>Recommendations-2</vt:lpstr>
      <vt:lpstr>Recommendations-3</vt:lpstr>
      <vt:lpstr>Recommendations-3</vt:lpstr>
      <vt:lpstr>Recommendations-3</vt:lpstr>
      <vt:lpstr>Going into the next phase of NSHDP </vt:lpstr>
      <vt:lpstr>Going into the next phase of NSHDP </vt:lpstr>
      <vt:lpstr>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MPH Programme</dc:title>
  <dc:creator>ADMIN</dc:creator>
  <cp:lastModifiedBy>FHMM</cp:lastModifiedBy>
  <cp:revision>117</cp:revision>
  <cp:lastPrinted>1601-01-01T00:00:00Z</cp:lastPrinted>
  <dcterms:created xsi:type="dcterms:W3CDTF">2009-04-22T06:55:35Z</dcterms:created>
  <dcterms:modified xsi:type="dcterms:W3CDTF">2017-07-25T04:50:55Z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