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3"/>
  </p:notesMasterIdLst>
  <p:handoutMasterIdLst>
    <p:handoutMasterId r:id="rId44"/>
  </p:handoutMasterIdLst>
  <p:sldIdLst>
    <p:sldId id="259" r:id="rId2"/>
    <p:sldId id="289" r:id="rId3"/>
    <p:sldId id="290" r:id="rId4"/>
    <p:sldId id="291" r:id="rId5"/>
    <p:sldId id="292" r:id="rId6"/>
    <p:sldId id="293" r:id="rId7"/>
    <p:sldId id="294" r:id="rId8"/>
    <p:sldId id="327" r:id="rId9"/>
    <p:sldId id="295" r:id="rId10"/>
    <p:sldId id="296" r:id="rId11"/>
    <p:sldId id="297" r:id="rId12"/>
    <p:sldId id="328" r:id="rId13"/>
    <p:sldId id="298" r:id="rId14"/>
    <p:sldId id="299" r:id="rId15"/>
    <p:sldId id="300" r:id="rId16"/>
    <p:sldId id="301" r:id="rId17"/>
    <p:sldId id="302" r:id="rId18"/>
    <p:sldId id="303" r:id="rId19"/>
    <p:sldId id="304" r:id="rId20"/>
    <p:sldId id="305" r:id="rId21"/>
    <p:sldId id="306" r:id="rId22"/>
    <p:sldId id="307" r:id="rId23"/>
    <p:sldId id="308" r:id="rId24"/>
    <p:sldId id="309" r:id="rId25"/>
    <p:sldId id="310" r:id="rId26"/>
    <p:sldId id="311" r:id="rId27"/>
    <p:sldId id="312" r:id="rId28"/>
    <p:sldId id="313" r:id="rId29"/>
    <p:sldId id="314" r:id="rId30"/>
    <p:sldId id="315" r:id="rId31"/>
    <p:sldId id="316" r:id="rId32"/>
    <p:sldId id="317" r:id="rId33"/>
    <p:sldId id="318" r:id="rId34"/>
    <p:sldId id="319" r:id="rId35"/>
    <p:sldId id="320" r:id="rId36"/>
    <p:sldId id="323" r:id="rId37"/>
    <p:sldId id="324" r:id="rId38"/>
    <p:sldId id="329" r:id="rId39"/>
    <p:sldId id="330" r:id="rId40"/>
    <p:sldId id="326" r:id="rId41"/>
    <p:sldId id="277"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79CC93D-E52E-4D84-901B-11D7331DD495}">
          <p14:sldIdLst>
            <p14:sldId id="259"/>
            <p14:sldId id="289"/>
            <p14:sldId id="290"/>
            <p14:sldId id="291"/>
            <p14:sldId id="292"/>
            <p14:sldId id="293"/>
            <p14:sldId id="294"/>
            <p14:sldId id="327"/>
            <p14:sldId id="295"/>
            <p14:sldId id="296"/>
            <p14:sldId id="297"/>
            <p14:sldId id="328"/>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23"/>
            <p14:sldId id="324"/>
            <p14:sldId id="329"/>
            <p14:sldId id="330"/>
            <p14:sldId id="326"/>
          </p14:sldIdLst>
        </p14:section>
        <p14:section name="Conclusion and Summary" id="{790CEF5B-569A-4C2F-BED5-750B08C0E5AD}">
          <p14:sldIdLst>
            <p14:sldId id="27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ED6"/>
    <a:srgbClr val="0033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74" autoAdjust="0"/>
    <p:restoredTop sz="83977" autoAdjust="0"/>
  </p:normalViewPr>
  <p:slideViewPr>
    <p:cSldViewPr>
      <p:cViewPr varScale="1">
        <p:scale>
          <a:sx n="42" d="100"/>
          <a:sy n="42" d="100"/>
        </p:scale>
        <p:origin x="-810" y="-90"/>
      </p:cViewPr>
      <p:guideLst>
        <p:guide orient="horz" pos="2160"/>
        <p:guide pos="2880"/>
      </p:guideLst>
    </p:cSldViewPr>
  </p:slideViewPr>
  <p:notesTextViewPr>
    <p:cViewPr>
      <p:scale>
        <a:sx n="100" d="100"/>
        <a:sy n="100" d="100"/>
      </p:scale>
      <p:origin x="0" y="0"/>
    </p:cViewPr>
  </p:notesTextViewPr>
  <p:sorterViewPr>
    <p:cViewPr>
      <p:scale>
        <a:sx n="154" d="100"/>
        <a:sy n="154" d="100"/>
      </p:scale>
      <p:origin x="0" y="0"/>
    </p:cViewPr>
  </p:sorterViewPr>
  <p:notesViewPr>
    <p:cSldViewPr>
      <p:cViewPr varScale="1">
        <p:scale>
          <a:sx n="83" d="100"/>
          <a:sy n="83" d="100"/>
        </p:scale>
        <p:origin x="-314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83FDC75-7F73-4A4A-A77C-09AADF00E0EA}" type="datetimeFigureOut">
              <a:rPr lang="en-US" smtClean="0"/>
              <a:pPr/>
              <a:t>8/24/2017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59226BF-1F13-42D3-80DC-373E7ADD1EBC}" type="slidenum">
              <a:rPr lang="en-US" smtClean="0"/>
              <a:pPr/>
              <a:t>‹#›</a:t>
            </a:fld>
            <a:endParaRPr lang="en-US" dirty="0"/>
          </a:p>
        </p:txBody>
      </p:sp>
    </p:spTree>
    <p:extLst>
      <p:ext uri="{BB962C8B-B14F-4D97-AF65-F5344CB8AC3E}">
        <p14:creationId xmlns:p14="http://schemas.microsoft.com/office/powerpoint/2010/main" val="19594114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AEF76B-3757-4A0B-AF93-28494465C1DD}" type="datetimeFigureOut">
              <a:rPr lang="en-US" smtClean="0"/>
              <a:pPr/>
              <a:t>8/24/2017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693FD4-8F83-4EF7-AC3F-0DC0388986B0}" type="slidenum">
              <a:rPr lang="en-US" smtClean="0"/>
              <a:pPr/>
              <a:t>‹#›</a:t>
            </a:fld>
            <a:endParaRPr lang="en-US" dirty="0"/>
          </a:p>
        </p:txBody>
      </p:sp>
    </p:spTree>
    <p:extLst>
      <p:ext uri="{BB962C8B-B14F-4D97-AF65-F5344CB8AC3E}">
        <p14:creationId xmlns:p14="http://schemas.microsoft.com/office/powerpoint/2010/main" val="171812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template can be used as a starter file for presenting training materials in a group setting.</a:t>
            </a:r>
          </a:p>
          <a:p>
            <a:endParaRPr lang="en-US" dirty="0" smtClean="0"/>
          </a:p>
          <a:p>
            <a:pPr lvl="0"/>
            <a:r>
              <a:rPr lang="en-US" sz="1200" b="1" dirty="0" smtClean="0"/>
              <a:t>Sections</a:t>
            </a:r>
            <a:endParaRPr lang="en-US" sz="1200" b="0" dirty="0" smtClean="0"/>
          </a:p>
          <a:p>
            <a:pPr lvl="0"/>
            <a:r>
              <a:rPr lang="en-US" sz="1200" b="0" dirty="0" smtClean="0"/>
              <a:t>Right-click on a slide to add sections.</a:t>
            </a:r>
            <a:r>
              <a:rPr lang="en-US" sz="1200" b="0" baseline="0" dirty="0" smtClean="0"/>
              <a:t> Sections can help to organize your slides or facilitate collaboration between multiple authors.</a:t>
            </a:r>
            <a:endParaRPr lang="en-US" sz="1200" b="0" dirty="0" smtClean="0"/>
          </a:p>
          <a:p>
            <a:pPr lvl="0"/>
            <a:endParaRPr lang="en-US" sz="1200" b="1" dirty="0" smtClean="0"/>
          </a:p>
          <a:p>
            <a:pPr lvl="0"/>
            <a:r>
              <a:rPr lang="en-US" sz="1200" b="1" dirty="0" smtClean="0"/>
              <a:t>Notes</a:t>
            </a:r>
          </a:p>
          <a:p>
            <a:pPr lvl="0"/>
            <a:r>
              <a:rPr lang="en-US" sz="1200" dirty="0" smtClean="0"/>
              <a:t>Use the Notes section for delivery notes or to provide additional details for the audience.</a:t>
            </a:r>
            <a:r>
              <a:rPr lang="en-US" sz="1200" baseline="0" dirty="0" smtClean="0"/>
              <a:t> View these notes in Presentation View during your presentation. </a:t>
            </a:r>
          </a:p>
          <a:p>
            <a:pPr lvl="0">
              <a:buFontTx/>
              <a:buNone/>
            </a:pPr>
            <a:r>
              <a:rPr lang="en-US" sz="1200" dirty="0" smtClean="0"/>
              <a:t>Keep in mind the font size (important for accessibility, visibility, videotaping, and online production)</a:t>
            </a:r>
          </a:p>
          <a:p>
            <a:pPr lvl="0"/>
            <a:endParaRPr lang="en-US" sz="1200" dirty="0" smtClean="0"/>
          </a:p>
          <a:p>
            <a:pPr lvl="0">
              <a:buFontTx/>
              <a:buNone/>
            </a:pPr>
            <a:r>
              <a:rPr lang="en-US" sz="1200" b="1" dirty="0" smtClean="0"/>
              <a:t>Coordinated colors </a:t>
            </a:r>
          </a:p>
          <a:p>
            <a:pPr lvl="0">
              <a:buFontTx/>
              <a:buNone/>
            </a:pPr>
            <a:r>
              <a:rPr lang="en-US" sz="1200" dirty="0" smtClean="0"/>
              <a:t>Pay particular attention to the graphs, charts, and text boxes.</a:t>
            </a:r>
            <a:r>
              <a:rPr lang="en-US" sz="1200" baseline="0" dirty="0" smtClean="0"/>
              <a:t> </a:t>
            </a:r>
            <a:endParaRPr lang="en-US" sz="1200" dirty="0" smtClean="0"/>
          </a:p>
          <a:p>
            <a:pPr lvl="0"/>
            <a:r>
              <a:rPr lang="en-US" sz="1200" dirty="0" smtClean="0"/>
              <a:t>Consider that attendees will print in black and white or </a:t>
            </a:r>
            <a:r>
              <a:rPr lang="en-US" sz="1200" dirty="0" err="1" smtClean="0"/>
              <a:t>grayscale</a:t>
            </a:r>
            <a:r>
              <a:rPr lang="en-US" sz="1200" dirty="0" smtClean="0"/>
              <a:t>. Run a test print to make sure your colors work when printed in pure black and white and </a:t>
            </a:r>
            <a:r>
              <a:rPr lang="en-US" sz="1200" dirty="0" err="1" smtClean="0"/>
              <a:t>grayscale</a:t>
            </a:r>
            <a:r>
              <a:rPr lang="en-US" sz="1200" dirty="0" smtClean="0"/>
              <a:t>.</a:t>
            </a:r>
          </a:p>
          <a:p>
            <a:pPr lvl="0">
              <a:buFontTx/>
              <a:buNone/>
            </a:pPr>
            <a:endParaRPr lang="en-US" sz="1200" dirty="0" smtClean="0"/>
          </a:p>
          <a:p>
            <a:pPr lvl="0">
              <a:buFontTx/>
              <a:buNone/>
            </a:pPr>
            <a:r>
              <a:rPr lang="en-US" sz="1200" b="1" dirty="0" smtClean="0"/>
              <a:t>Graphics, tables, and graphs</a:t>
            </a:r>
          </a:p>
          <a:p>
            <a:pPr lvl="0"/>
            <a:r>
              <a:rPr lang="en-US" sz="1200" dirty="0" smtClean="0"/>
              <a:t>Keep it simple: If possible, use consistent, non-distracting styles and colors.</a:t>
            </a:r>
          </a:p>
          <a:p>
            <a:pPr lvl="0"/>
            <a:r>
              <a:rPr lang="en-US" sz="1200" dirty="0" smtClean="0"/>
              <a:t>Label all graphs and tables.</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EC6EAC7D-5A89-47C2-8ABA-56C9C2DEF7A4}"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E925D96B-B297-4D5A-96B5-49A6F80EBE16}" type="slidenum">
              <a:rPr lang="en-US" altLang="en-US" sz="1200" smtClean="0">
                <a:solidFill>
                  <a:schemeClr val="tx1"/>
                </a:solidFill>
                <a:latin typeface="Arial" charset="0"/>
              </a:rPr>
              <a:pPr/>
              <a:t>11</a:t>
            </a:fld>
            <a:endParaRPr lang="en-US" altLang="en-US" sz="1200" smtClean="0">
              <a:solidFill>
                <a:schemeClr val="tx1"/>
              </a:solidFill>
              <a:latin typeface="Arial" charset="0"/>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xfrm>
            <a:off x="915816" y="4343913"/>
            <a:ext cx="5026369" cy="411436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Indicators are an important part of monitoring and evaluation.  The plan should include a description of the indicators that will be used to monitor program implementation and achievement of objectives and goals.</a:t>
            </a:r>
          </a:p>
          <a:p>
            <a:r>
              <a:rPr lang="en-US" altLang="en-US" dirty="0" smtClean="0"/>
              <a:t>The rationale for selecting these indicators will be based on logic models and the information needs of decision makers.  </a:t>
            </a:r>
          </a:p>
          <a:p>
            <a:r>
              <a:rPr lang="en-US" altLang="en-US" dirty="0" smtClean="0"/>
              <a:t>Logic models link program inputs to outputs and to intended population-level outcomes and impacts. </a:t>
            </a:r>
          </a:p>
          <a:p>
            <a:r>
              <a:rPr lang="en-US" altLang="en-US" dirty="0" smtClean="0"/>
              <a:t>In order to make evidence-based decisions, decision-makers require information from a variety of sources including that which is collected from programs as outlined in the Monitoring and Evaluation Plan.</a:t>
            </a:r>
          </a:p>
          <a:p>
            <a:r>
              <a:rPr lang="en-US" altLang="en-US" dirty="0" smtClean="0"/>
              <a:t>Indicator reference sheets standardize the indicator so that everyone involved in collecting and analyzing data or using information understands what an indicator means. </a:t>
            </a:r>
          </a:p>
          <a:p>
            <a:r>
              <a:rPr lang="en-US" altLang="en-US" dirty="0" smtClean="0"/>
              <a:t>An indicator matrix summarizes the indicators in an M&amp;E plan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72859E8A-9824-43DC-B419-1BD8889064AC}" type="slidenum">
              <a:rPr lang="en-US" altLang="en-US" sz="1200" smtClean="0">
                <a:solidFill>
                  <a:schemeClr val="tx1"/>
                </a:solidFill>
                <a:latin typeface="Arial" charset="0"/>
              </a:rPr>
              <a:pPr/>
              <a:t>13</a:t>
            </a:fld>
            <a:endParaRPr lang="en-US" altLang="en-US" sz="1200" smtClean="0">
              <a:solidFill>
                <a:schemeClr val="tx1"/>
              </a:solidFill>
              <a:latin typeface="Arial"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xfrm>
            <a:off x="915816" y="4343913"/>
            <a:ext cx="5026369" cy="411436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u="sng" dirty="0" smtClean="0"/>
              <a:t>Speaker Notes</a:t>
            </a:r>
            <a:endParaRPr lang="en-US" altLang="en-US" dirty="0" smtClean="0"/>
          </a:p>
          <a:p>
            <a:r>
              <a:rPr lang="en-US" altLang="en-US" dirty="0" smtClean="0"/>
              <a:t>The next section of the plan describes from where the information for the indicators will come.  This section would include the various sources of information and diagrams of how that information is reported and how the M&amp;E unit would obtain that information.  There will be a more detailed session on M&amp;E information sources.</a:t>
            </a:r>
          </a:p>
          <a:p>
            <a:r>
              <a:rPr lang="en-US" altLang="en-US" dirty="0" smtClean="0"/>
              <a:t>An analysis of the strength of the information system would be important to assess the validity of the information that is obtained.  </a:t>
            </a:r>
          </a:p>
          <a:p>
            <a:r>
              <a:rPr lang="en-US" altLang="en-US" dirty="0" smtClean="0"/>
              <a:t>For data collected by the program’s M&amp;E unit, there should be more detail given than for data collected by organizations external to the M&amp;E program.</a:t>
            </a:r>
            <a:endParaRPr lang="en-US" altLang="en-US" u="sng"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6E3EBCF5-ECE4-4C95-A3C1-326FBBEB058C}" type="slidenum">
              <a:rPr lang="en-US" altLang="en-US" sz="1200" smtClean="0">
                <a:solidFill>
                  <a:schemeClr val="tx1"/>
                </a:solidFill>
                <a:latin typeface="Arial" charset="0"/>
              </a:rPr>
              <a:pPr/>
              <a:t>14</a:t>
            </a:fld>
            <a:endParaRPr lang="en-US" altLang="en-US" sz="1200" smtClean="0">
              <a:solidFill>
                <a:schemeClr val="tx1"/>
              </a:solidFill>
              <a:latin typeface="Arial"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xfrm>
            <a:off x="915816" y="4343913"/>
            <a:ext cx="5026369" cy="411436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solidFill>
                  <a:srgbClr val="FF0066"/>
                </a:solidFill>
              </a:rPr>
              <a:t>This is the part of the document that describes what will be monitored and how it will be done.  This will name specific program components that can be measured for ongoing progress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D39BC62A-B283-4D7A-A056-D4D6AD8DC5DE}" type="slidenum">
              <a:rPr lang="en-US" altLang="en-US" sz="1200" smtClean="0">
                <a:solidFill>
                  <a:schemeClr val="tx1"/>
                </a:solidFill>
                <a:latin typeface="Arial" charset="0"/>
              </a:rPr>
              <a:pPr/>
              <a:t>15</a:t>
            </a:fld>
            <a:endParaRPr lang="en-US" altLang="en-US" sz="1200" smtClean="0">
              <a:solidFill>
                <a:schemeClr val="tx1"/>
              </a:solidFill>
              <a:latin typeface="Arial"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Impact Evaluation refers to the difference in outcomes that a program is making</a:t>
            </a:r>
            <a:r>
              <a:rPr lang="en-US" altLang="en-US" baseline="0" dirty="0" smtClean="0"/>
              <a:t> while special studies are targeted towards certain outputs/outcomes during </a:t>
            </a:r>
            <a:r>
              <a:rPr lang="en-US" altLang="en-US" baseline="0" dirty="0" err="1" smtClean="0"/>
              <a:t>programme</a:t>
            </a:r>
            <a:r>
              <a:rPr lang="en-US" altLang="en-US" baseline="0" dirty="0" smtClean="0"/>
              <a:t> implementation.</a:t>
            </a:r>
            <a:endParaRPr lang="en-US" alt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8F8B5DF4-11CE-4F1B-A2F5-D3CBDB7234C2}" type="slidenum">
              <a:rPr lang="en-US" altLang="en-US" sz="1200" smtClean="0">
                <a:solidFill>
                  <a:schemeClr val="tx1"/>
                </a:solidFill>
                <a:latin typeface="Arial" charset="0"/>
              </a:rPr>
              <a:pPr/>
              <a:t>16</a:t>
            </a:fld>
            <a:endParaRPr lang="en-US" altLang="en-US" sz="1200" smtClean="0">
              <a:solidFill>
                <a:schemeClr val="tx1"/>
              </a:solidFill>
              <a:latin typeface="Arial"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xfrm>
            <a:off x="915816" y="4343913"/>
            <a:ext cx="5026369" cy="411436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The next section of the plan will describe how the information that the M&amp;E Plan describes will be disseminated and used.</a:t>
            </a:r>
          </a:p>
          <a:p>
            <a:r>
              <a:rPr lang="en-US" altLang="en-US" sz="1400" dirty="0" smtClean="0"/>
              <a:t>This ensures that findings from M&amp;E efforts that are not wasted because they were not shared.  Desired information should be defined at the beginning of the M&amp;E planning stage so that results and feedback planned accordingly. This portion of the plan highlights that skills in communicating to a variety of audiences including policymakers and program officials are critical.</a:t>
            </a:r>
          </a:p>
          <a:p>
            <a:r>
              <a:rPr lang="en-US" altLang="en-US" dirty="0" smtClean="0"/>
              <a:t>A database may be used to store indicator information or catalogue research findings and other resources.</a:t>
            </a:r>
          </a:p>
          <a:p>
            <a:r>
              <a:rPr lang="en-US" altLang="en-US" dirty="0" smtClean="0"/>
              <a:t>Users of the various types of information should be clearly defined and the reports that will be produced described.</a:t>
            </a:r>
          </a:p>
          <a:p>
            <a:r>
              <a:rPr lang="en-US" altLang="en-US" dirty="0" smtClean="0"/>
              <a:t>Sometimes, information utilization models will be used and these should be listed.  This would be a picture of how information is kept, disseminated, and utilized by policy-makers and others.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02ECB8FD-0183-4078-B1E5-A4DDA5A2101C}" type="slidenum">
              <a:rPr lang="en-US" altLang="en-US" sz="1200" smtClean="0">
                <a:solidFill>
                  <a:schemeClr val="tx1"/>
                </a:solidFill>
                <a:latin typeface="Arial" charset="0"/>
              </a:rPr>
              <a:pPr/>
              <a:t>17</a:t>
            </a:fld>
            <a:endParaRPr lang="en-US" altLang="en-US" sz="1200" smtClean="0">
              <a:solidFill>
                <a:schemeClr val="tx1"/>
              </a:solidFill>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xfrm>
            <a:off x="915816" y="4343913"/>
            <a:ext cx="5026369" cy="411436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u="sng" smtClean="0"/>
              <a:t>Speaker Notes</a:t>
            </a:r>
            <a:endParaRPr lang="en-US" altLang="en-US" smtClean="0"/>
          </a:p>
          <a:p>
            <a:r>
              <a:rPr lang="en-US" altLang="en-US" smtClean="0"/>
              <a:t>The previous sections outlined what the M&amp;E unit will do; the information that will be collected, stored, and disseminated.  The next section of the M&amp;E Plan details what capacity is needed to implement those functions and how those will be addressed.</a:t>
            </a:r>
          </a:p>
          <a:p>
            <a:endParaRPr lang="en-US" altLang="en-US" u="sng"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D2050764-A9F2-4C42-A5AC-7CFB3D8475E8}" type="slidenum">
              <a:rPr lang="en-US" altLang="en-US" sz="1200" smtClean="0">
                <a:solidFill>
                  <a:schemeClr val="tx1"/>
                </a:solidFill>
                <a:latin typeface="Arial" charset="0"/>
              </a:rPr>
              <a:pPr/>
              <a:t>18</a:t>
            </a:fld>
            <a:endParaRPr lang="en-US" altLang="en-US" sz="1200" smtClean="0">
              <a:solidFill>
                <a:schemeClr val="tx1"/>
              </a:solidFill>
              <a:latin typeface="Arial"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xfrm>
            <a:off x="915816" y="4343913"/>
            <a:ext cx="5026369" cy="411436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u="sng" dirty="0" smtClean="0"/>
              <a:t>Speaker Notes</a:t>
            </a:r>
            <a:endParaRPr lang="en-US" altLang="en-US" dirty="0" smtClean="0"/>
          </a:p>
          <a:p>
            <a:r>
              <a:rPr lang="en-US" altLang="en-US" dirty="0" smtClean="0"/>
              <a:t>A mechanism for reviewing the M&amp;E plan and updating it as needed should be stated in the last section of the M&amp;E plan.   This mechanism needs to be in place because p</a:t>
            </a:r>
            <a:r>
              <a:rPr lang="en-US" altLang="en-US" sz="1300" dirty="0" smtClean="0"/>
              <a:t>rogram changes can and will occur.  These changes affect the</a:t>
            </a:r>
            <a:r>
              <a:rPr lang="en-US" altLang="en-US" sz="1400" dirty="0" smtClean="0"/>
              <a:t> original M&amp;E plan for both performance monitoring and impact evaluation.</a:t>
            </a:r>
            <a:endParaRPr lang="en-US" altLang="en-US" dirty="0" smtClean="0"/>
          </a:p>
          <a:p>
            <a:endParaRPr lang="en-US" altLang="en-US" u="sng"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4347FEFC-424B-48E6-981E-20FAE801EA14}" type="slidenum">
              <a:rPr lang="en-US" altLang="en-US" sz="1200" smtClean="0">
                <a:solidFill>
                  <a:schemeClr val="tx1"/>
                </a:solidFill>
                <a:latin typeface="Arial" charset="0"/>
              </a:rPr>
              <a:pPr/>
              <a:t>20</a:t>
            </a:fld>
            <a:endParaRPr lang="en-US" altLang="en-US" sz="1200" smtClean="0">
              <a:solidFill>
                <a:schemeClr val="tx1"/>
              </a:solidFill>
              <a:latin typeface="Arial"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xfrm>
            <a:off x="915816" y="4343913"/>
            <a:ext cx="5026369" cy="411436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solidFill>
                  <a:srgbClr val="FF0066"/>
                </a:solidFill>
              </a:rPr>
              <a:t>Now that we have discussed the elements that should be included in the M&amp;E plan, let’s discuss the standards the plan should strive to hold. </a:t>
            </a:r>
          </a:p>
          <a:p>
            <a:r>
              <a:rPr lang="en-US" altLang="en-US" dirty="0" smtClean="0">
                <a:solidFill>
                  <a:srgbClr val="FF0066"/>
                </a:solidFill>
              </a:rPr>
              <a:t>An M&amp;E plan must be useful and serve the practical and strategic information needs of the intended users for decision making purposes (from assessing program performance to allocating resources, etc.)</a:t>
            </a:r>
          </a:p>
          <a:p>
            <a:r>
              <a:rPr lang="en-US" altLang="en-US" dirty="0" smtClean="0">
                <a:solidFill>
                  <a:srgbClr val="FF0066"/>
                </a:solidFill>
              </a:rPr>
              <a:t>Intended users may include those at the highest central levels making decisions about national programs to those making decisions to improve programs at the district level.</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05FA8962-5D48-4A6A-9E8B-2EAEB158A8E6}" type="slidenum">
              <a:rPr lang="en-US" altLang="en-US" sz="1200" smtClean="0">
                <a:solidFill>
                  <a:schemeClr val="tx1"/>
                </a:solidFill>
                <a:latin typeface="Arial" charset="0"/>
              </a:rPr>
              <a:pPr/>
              <a:t>21</a:t>
            </a:fld>
            <a:endParaRPr lang="en-US" altLang="en-US" sz="1200" smtClean="0">
              <a:solidFill>
                <a:schemeClr val="tx1"/>
              </a:solidFill>
              <a:latin typeface="Arial"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u="sng" smtClean="0"/>
              <a:t>Speaker Notes</a:t>
            </a:r>
          </a:p>
          <a:p>
            <a:r>
              <a:rPr lang="en-US" altLang="en-US" smtClean="0"/>
              <a:t>We’ve spoken about the definitions and elements of an M&amp;E Plan.  Now we are going to discuss the complexity of the M&amp;E system.  The Plan developed will depend on where the program is located and how big its scope is.  Often, an M&amp;E Plan is designed to cover a range of programs within one system, such as a national plan.  Here, we explore the complexity of the M&amp;E system that is being planned.  The complexity of the M&amp;E system is based on several factors.  Factors to be considered are:</a:t>
            </a:r>
          </a:p>
          <a:p>
            <a:endParaRPr lang="en-US" altLang="en-US" smtClean="0"/>
          </a:p>
          <a:p>
            <a:pPr>
              <a:buFontTx/>
              <a:buChar char="•"/>
            </a:pPr>
            <a:r>
              <a:rPr lang="en-US" altLang="en-US" smtClean="0"/>
              <a:t>The level of the health system that the program addresses</a:t>
            </a:r>
          </a:p>
          <a:p>
            <a:pPr>
              <a:buFontTx/>
              <a:buChar char="•"/>
            </a:pPr>
            <a:r>
              <a:rPr lang="en-US" altLang="en-US" smtClean="0"/>
              <a:t>The type of program</a:t>
            </a:r>
          </a:p>
          <a:p>
            <a:pPr>
              <a:buFontTx/>
              <a:buChar char="•"/>
            </a:pPr>
            <a:r>
              <a:rPr lang="en-US" altLang="en-US" smtClean="0"/>
              <a:t>Information needs</a:t>
            </a:r>
          </a:p>
          <a:p>
            <a:pPr>
              <a:buFontTx/>
              <a:buChar char="•"/>
            </a:pPr>
            <a:r>
              <a:rPr lang="en-US" altLang="en-US" smtClean="0"/>
              <a:t>The scope of an M&amp;E effort</a:t>
            </a:r>
          </a:p>
          <a:p>
            <a:pPr>
              <a:buFontTx/>
              <a:buChar char="•"/>
            </a:pPr>
            <a:endParaRPr lang="en-US" altLang="en-US" smtClean="0"/>
          </a:p>
          <a:p>
            <a:r>
              <a:rPr lang="en-US" altLang="en-US" smtClean="0"/>
              <a:t>We will explore these factors in detail</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1D93EC05-7158-4ED6-ACE1-9BC638E2A244}" type="slidenum">
              <a:rPr lang="en-US" altLang="en-US" sz="1200" smtClean="0">
                <a:solidFill>
                  <a:schemeClr val="tx1"/>
                </a:solidFill>
                <a:latin typeface="Arial" charset="0"/>
              </a:rPr>
              <a:pPr/>
              <a:t>22</a:t>
            </a:fld>
            <a:endParaRPr lang="en-US" altLang="en-US" sz="1200" smtClean="0">
              <a:solidFill>
                <a:schemeClr val="tx1"/>
              </a:solidFill>
              <a:latin typeface="Arial"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u="sng" dirty="0" smtClean="0"/>
              <a:t>Speaker Notes</a:t>
            </a:r>
          </a:p>
          <a:p>
            <a:r>
              <a:rPr lang="en-US" altLang="en-US" dirty="0" smtClean="0"/>
              <a:t>The level of the health system that the program address and the type of program that is being offered will determine the complexity of an M&amp;E system.  Programs at different levels of the health system will collect and analyze different types of data and information because they use information differently.  The different levels also determine the quantity of information that is collected and used.  There is also a reporting/collecting hierarchy that is assumed here: international programs obtain information from national programs.  National programs may obtain information from sub-national programs or directly from service outlets.  Sub-national programs, whether they are based on administrative regions or are independent implementing organizations that cover a select group of service outlets, require information from service outlets.  In general, service outlets are the units that are responsible for collecting client-oriented, service-related data.</a:t>
            </a:r>
          </a:p>
          <a:p>
            <a:endParaRPr lang="en-US" altLang="en-US" dirty="0" smtClean="0"/>
          </a:p>
          <a:p>
            <a:r>
              <a:rPr lang="en-US" altLang="en-US" dirty="0" smtClean="0"/>
              <a:t>This naturally has implications for the complexity and detail of an M&amp;E Plan itself.  A “plan” at the service outlet may be more the organization of routinely collected information into a reporting system rather than a formal document if there is less data to deal with.  For example, a facility dedicated to VCT services would keep records on how many people counseled, tested, referred, on trainings of the staff, and so on.  A plan at the higher levels need to be more detailed, especially since they are relying on data collected by other agencies in order to produce their own indicators/reports.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1F81BF38-2C98-474D-9CCC-D290EE0AD906}" type="slidenum">
              <a:rPr lang="en-US" altLang="en-US" sz="1200" smtClean="0">
                <a:solidFill>
                  <a:schemeClr val="tx1"/>
                </a:solidFill>
                <a:latin typeface="Arial" charset="0"/>
              </a:rPr>
              <a:pPr/>
              <a:t>2</a:t>
            </a:fld>
            <a:endParaRPr lang="en-US" altLang="en-US" sz="1200" smtClean="0">
              <a:solidFill>
                <a:schemeClr val="tx1"/>
              </a:solidFill>
              <a:latin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B511413D-63B0-4DD0-9763-F9FB948487F3}" type="slidenum">
              <a:rPr lang="en-US" altLang="en-US" sz="1200" smtClean="0">
                <a:solidFill>
                  <a:schemeClr val="tx1"/>
                </a:solidFill>
                <a:latin typeface="Arial" charset="0"/>
              </a:rPr>
              <a:pPr/>
              <a:t>23</a:t>
            </a:fld>
            <a:endParaRPr lang="en-US" altLang="en-US" sz="1200" smtClean="0">
              <a:solidFill>
                <a:schemeClr val="tx1"/>
              </a:solidFill>
              <a:latin typeface="Arial"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u="sng"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A7504A41-F9DF-4EB8-8E11-A38D22C79C8D}" type="slidenum">
              <a:rPr lang="en-US" altLang="en-US" sz="1200" smtClean="0">
                <a:solidFill>
                  <a:schemeClr val="tx1"/>
                </a:solidFill>
                <a:latin typeface="Arial" charset="0"/>
              </a:rPr>
              <a:pPr/>
              <a:t>24</a:t>
            </a:fld>
            <a:endParaRPr lang="en-US" altLang="en-US" sz="1200" smtClean="0">
              <a:solidFill>
                <a:schemeClr val="tx1"/>
              </a:solidFill>
              <a:latin typeface="Arial"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The type of program may be comprehensive or vertical.  In the health sector, a comprehensive program would be delivering several aspects of care so information about all types of health interventions would be required.  A vertical program is only concerned about its interventions related to a particular health topic. </a:t>
            </a:r>
          </a:p>
          <a:p>
            <a:endParaRPr lang="en-US" altLang="en-US" smtClean="0"/>
          </a:p>
          <a:p>
            <a:r>
              <a:rPr lang="en-US" altLang="en-US" u="sng" smtClean="0"/>
              <a:t>Class Discussion</a:t>
            </a:r>
            <a:endParaRPr lang="en-US" altLang="en-US" smtClean="0"/>
          </a:p>
          <a:p>
            <a:r>
              <a:rPr lang="en-US" altLang="en-US" smtClean="0"/>
              <a:t>What are examples of comprehensive programs?  </a:t>
            </a:r>
          </a:p>
          <a:p>
            <a:r>
              <a:rPr lang="en-US" altLang="en-US" smtClean="0"/>
              <a:t>What are examples of vertical programs?</a:t>
            </a:r>
          </a:p>
          <a:p>
            <a:r>
              <a:rPr lang="en-US" altLang="en-US" smtClean="0"/>
              <a:t>An overall HIV/AIDS program?  </a:t>
            </a:r>
          </a:p>
          <a:p>
            <a:r>
              <a:rPr lang="en-US" altLang="en-US" smtClean="0"/>
              <a:t>A PMTCT program that also integrates FP counseling and distribution?</a:t>
            </a:r>
          </a:p>
          <a:p>
            <a:pPr>
              <a:buFontTx/>
              <a:buChar char="•"/>
            </a:pPr>
            <a:r>
              <a:rPr lang="en-US" altLang="en-US" smtClean="0"/>
              <a:t>Because of the complexity of HIV/AIDS programs (multi-sector, multi-interventions) we could consider them as a  comprehensive program overall.</a:t>
            </a:r>
          </a:p>
          <a:p>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333ED676-636C-4CC5-8A1A-9CBA1B659B6D}" type="slidenum">
              <a:rPr lang="en-US" altLang="en-US" sz="1200" smtClean="0">
                <a:solidFill>
                  <a:schemeClr val="tx1"/>
                </a:solidFill>
                <a:latin typeface="Arial" charset="0"/>
              </a:rPr>
              <a:pPr/>
              <a:t>25</a:t>
            </a:fld>
            <a:endParaRPr lang="en-US" altLang="en-US" sz="1200" smtClean="0">
              <a:solidFill>
                <a:schemeClr val="tx1"/>
              </a:solidFill>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u="sng" smtClean="0"/>
              <a:t>Speaker Notes</a:t>
            </a:r>
          </a:p>
          <a:p>
            <a:r>
              <a:rPr lang="en-US" altLang="en-US" smtClean="0"/>
              <a:t>The scope of the M&amp;E effort refers to the extent of monitoring and evaluation activities that will be undertaken.  Answering the what, when, how rigorous, and how much will it cost questions about the M&amp;E effort will determine the complexity of the M&amp;E system.</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3BA5CBDD-2F21-41E8-8B6A-5B64F6AA5EA9}" type="slidenum">
              <a:rPr lang="en-US" altLang="en-US" sz="1200" smtClean="0">
                <a:solidFill>
                  <a:schemeClr val="tx1"/>
                </a:solidFill>
                <a:latin typeface="Arial" charset="0"/>
              </a:rPr>
              <a:pPr/>
              <a:t>26</a:t>
            </a:fld>
            <a:endParaRPr lang="en-US" altLang="en-US" sz="1200" smtClean="0">
              <a:solidFill>
                <a:schemeClr val="tx1"/>
              </a:solidFill>
              <a:latin typeface="Arial"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a:r>
              <a:rPr lang="en-US" altLang="en-US" sz="1000" u="sng" dirty="0" smtClean="0"/>
              <a:t>Speaker Notes</a:t>
            </a:r>
          </a:p>
          <a:p>
            <a:pPr lvl="1"/>
            <a:r>
              <a:rPr lang="en-US" altLang="en-US" sz="1000" dirty="0" smtClean="0"/>
              <a:t>There are several components of programs that should be monitored and evaluated and included in the M&amp;E system.  Resources put into the program should be monitored.  These resources include the human resources, the management and administrative structure, the infrastructure, and equipment and supplies needed to perform a service.  The quality of the service needs to be monitored because service statistics and service coverage do not alone guarantee a  favorable outcome. </a:t>
            </a:r>
          </a:p>
          <a:p>
            <a:pPr lvl="1"/>
            <a:r>
              <a:rPr lang="en-US" altLang="en-US" sz="1000" dirty="0" smtClean="0"/>
              <a:t>Some refer to this as a process evaluation because it </a:t>
            </a:r>
            <a:r>
              <a:rPr lang="en-US" altLang="en-US" sz="1000" dirty="0" smtClean="0">
                <a:solidFill>
                  <a:srgbClr val="FF0066"/>
                </a:solidFill>
              </a:rPr>
              <a:t>focuses on implementation of project activities and answers the questions “how well has the project been implemented?”</a:t>
            </a:r>
            <a:r>
              <a:rPr lang="en-US" altLang="en-US" sz="1000" dirty="0" smtClean="0"/>
              <a:t> This is the </a:t>
            </a:r>
            <a:r>
              <a:rPr lang="en-US" altLang="en-US" sz="1000" dirty="0" smtClean="0">
                <a:solidFill>
                  <a:srgbClr val="FF0066"/>
                </a:solidFill>
              </a:rPr>
              <a:t>routine tracking of program activities, and results reveal whether program activities are being implemented according to plan &amp; indicate the extent to which a program’s services are being used; measures the quality of program implementation and is used to assess coverage.</a:t>
            </a:r>
            <a:endParaRPr lang="en-US" altLang="en-US" sz="1000" dirty="0" smtClean="0"/>
          </a:p>
          <a:p>
            <a:pPr lvl="1"/>
            <a:endParaRPr lang="en-US" altLang="en-US" sz="1000" dirty="0" smtClean="0"/>
          </a:p>
          <a:p>
            <a:pPr lvl="1"/>
            <a:r>
              <a:rPr lang="en-US" altLang="en-US" sz="1000" dirty="0" smtClean="0"/>
              <a:t>The outcomes of the service, whether in terms of behavior change or disability-related to the disease, should be monitored.  This will be the causal link to change in health status itself. </a:t>
            </a:r>
          </a:p>
          <a:p>
            <a:pPr lvl="1"/>
            <a:endParaRPr lang="en-US" altLang="en-US" sz="1000" dirty="0" smtClean="0"/>
          </a:p>
          <a:p>
            <a:pPr lvl="1"/>
            <a:r>
              <a:rPr lang="en-US" altLang="en-US" sz="1000" dirty="0" smtClean="0"/>
              <a:t>Impact evaluation, where the change in outcomes is attributed to the program, is another important component of the monitoring and evaluation effort. </a:t>
            </a:r>
            <a:r>
              <a:rPr lang="en-US" altLang="en-US" sz="1000" dirty="0" smtClean="0">
                <a:solidFill>
                  <a:srgbClr val="FF0066"/>
                </a:solidFill>
              </a:rPr>
              <a:t>Impact Assessment [measuring cause and effect] measures the extent to which change is attributable to the program.</a:t>
            </a:r>
          </a:p>
          <a:p>
            <a:pPr lvl="1"/>
            <a:endParaRPr lang="en-US" altLang="en-US" sz="1000"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E6619F67-18F8-40F0-A951-A938B2752CBC}" type="slidenum">
              <a:rPr lang="en-US" altLang="en-US" sz="1200" smtClean="0">
                <a:solidFill>
                  <a:schemeClr val="tx1"/>
                </a:solidFill>
                <a:latin typeface="Arial" charset="0"/>
              </a:rPr>
              <a:pPr/>
              <a:t>27</a:t>
            </a:fld>
            <a:endParaRPr lang="en-US" altLang="en-US" sz="1200" smtClean="0">
              <a:solidFill>
                <a:schemeClr val="tx1"/>
              </a:solidFill>
              <a:latin typeface="Arial" charset="0"/>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r>
              <a:rPr lang="en-US" altLang="en-US" sz="800" u="sng" smtClean="0"/>
              <a:t>Speakers Notes</a:t>
            </a:r>
            <a:endParaRPr lang="en-US" altLang="en-US" sz="800" smtClean="0"/>
          </a:p>
          <a:p>
            <a:pPr>
              <a:lnSpc>
                <a:spcPct val="80000"/>
              </a:lnSpc>
            </a:pPr>
            <a:r>
              <a:rPr lang="en-US" altLang="en-US" sz="800" smtClean="0"/>
              <a:t>The second question regarding the scope of the M&amp;E effort is when should it take place.  Monitoring and evaluation is a continuous process that occurs throughout the life-cycle of a program.  Since it occurs from the very beginning of a program, planning for monitoring and evaluation should occur simultaneously with planning for the program.</a:t>
            </a:r>
          </a:p>
          <a:p>
            <a:pPr>
              <a:lnSpc>
                <a:spcPct val="80000"/>
              </a:lnSpc>
            </a:pPr>
            <a:r>
              <a:rPr lang="en-US" altLang="en-US" sz="800" smtClean="0"/>
              <a:t>Monitoring of program inputs, processes, and outputs should be conducted on a continuous basis.  Data should be collected continuously and analyzed and processed frequently (i.e., on a monthly basis).  Monitoring should be started early to improve weak areas as the program is being implemented.</a:t>
            </a:r>
          </a:p>
          <a:p>
            <a:pPr>
              <a:lnSpc>
                <a:spcPct val="80000"/>
              </a:lnSpc>
            </a:pPr>
            <a:r>
              <a:rPr lang="en-US" altLang="en-US" sz="800" smtClean="0"/>
              <a:t>Monitoring of program-related outcomes and impacts should also be done on a periodic basis.  Usually, outcomes and impacts should be measured every 2 or more years.  Whereas measured changes in program-related outcomes cannot necessarily be attributed to the program itself (an impact evaluation is needed for that)  they can help to determine if the program is addressing the right problem.</a:t>
            </a:r>
          </a:p>
          <a:p>
            <a:pPr>
              <a:lnSpc>
                <a:spcPct val="90000"/>
              </a:lnSpc>
            </a:pPr>
            <a:r>
              <a:rPr lang="en-US" altLang="en-US" sz="800" smtClean="0"/>
              <a:t>Outcome and impact evaluations are usually conducted at the end of the program. However, they should be planned for at the start of the project.  Sufficient time should have elapsed after the program has been fully functioning before an outcome or an impact evaluation is conducted. Evaluation entails measuring changes at the population level. Outcomes are population level effects of the program (e.g. changes in contraceptive use)</a:t>
            </a:r>
          </a:p>
          <a:p>
            <a:pPr>
              <a:lnSpc>
                <a:spcPct val="80000"/>
              </a:lnSpc>
            </a:pPr>
            <a:endParaRPr lang="en-US" altLang="en-US" sz="8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F39B132C-98BA-493D-8B21-6F51DE471448}" type="slidenum">
              <a:rPr lang="en-US" altLang="en-US" sz="1200" smtClean="0">
                <a:solidFill>
                  <a:schemeClr val="tx1"/>
                </a:solidFill>
                <a:latin typeface="Arial" charset="0"/>
              </a:rPr>
              <a:pPr/>
              <a:t>28</a:t>
            </a:fld>
            <a:endParaRPr lang="en-US" altLang="en-US" sz="1200" smtClean="0">
              <a:solidFill>
                <a:schemeClr val="tx1"/>
              </a:solidFill>
              <a:latin typeface="Arial"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u="sng" smtClean="0"/>
              <a:t>Speaker Notes</a:t>
            </a:r>
            <a:endParaRPr lang="en-US" altLang="en-US" smtClean="0"/>
          </a:p>
          <a:p>
            <a:r>
              <a:rPr lang="en-US" altLang="en-US" smtClean="0"/>
              <a:t>How rigorous should the M&amp;E effort be? is the third question we need to consider.  There are several factors to keep in mind.</a:t>
            </a:r>
          </a:p>
          <a:p>
            <a:endParaRPr lang="en-US" altLang="en-US" smtClean="0"/>
          </a:p>
          <a:p>
            <a:r>
              <a:rPr lang="en-US" altLang="en-US" smtClean="0"/>
              <a:t>The first is the scale of program funding and the proportion of resources devoted to M&amp;E.  Obviously, the M&amp;E effort should not be more costly than the program itself.  One rule that has been suggested is that 10% of resources should be devoted to M&amp;E.  As will be mentioned later, M&amp;E expenses may be higher in the first year because of the resources needed to establish information systems.</a:t>
            </a:r>
          </a:p>
          <a:p>
            <a:endParaRPr lang="en-US" altLang="en-US" smtClean="0"/>
          </a:p>
          <a:p>
            <a:r>
              <a:rPr lang="en-US" altLang="en-US" smtClean="0"/>
              <a:t>The goals and objectives of a program will also determine how rigorous an M&amp;E system should be. For example, if the goal of the program is to improve health status or quality of life, you will need population-based measures. Experimental design (pretest post-test control group design), and longitudinal multivariate analysis are ideal in this situation.  Rigorousness will depend on what you commit to and what your program will be accountable for.</a:t>
            </a:r>
          </a:p>
          <a:p>
            <a:endParaRPr lang="en-US" altLang="en-US" smtClean="0"/>
          </a:p>
          <a:p>
            <a:r>
              <a:rPr lang="en-US" altLang="en-US" smtClean="0"/>
              <a:t>More complex programs with multiple activities will require more resources than narrowly focused programs</a:t>
            </a:r>
          </a:p>
          <a:p>
            <a:endParaRPr lang="en-US" altLang="en-US" smtClean="0"/>
          </a:p>
          <a:p>
            <a:r>
              <a:rPr lang="en-US" altLang="en-US" smtClean="0"/>
              <a:t>M&amp;E of innovative interventions will require more rigor than a program using interventions of established effectiveness.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15F3C63F-FB50-4010-95C8-25B1DB66DCD3}" type="slidenum">
              <a:rPr lang="en-US" altLang="en-US" sz="1200" smtClean="0">
                <a:solidFill>
                  <a:schemeClr val="tx1"/>
                </a:solidFill>
                <a:latin typeface="Arial" charset="0"/>
              </a:rPr>
              <a:pPr/>
              <a:t>29</a:t>
            </a:fld>
            <a:endParaRPr lang="en-US" altLang="en-US" sz="1200" smtClean="0">
              <a:solidFill>
                <a:schemeClr val="tx1"/>
              </a:solidFill>
              <a:latin typeface="Arial" charset="0"/>
            </a:endParaRPr>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u="sng" smtClean="0"/>
              <a:t>Speaker Notes</a:t>
            </a:r>
            <a:endParaRPr lang="en-US" altLang="en-US" smtClean="0"/>
          </a:p>
          <a:p>
            <a:r>
              <a:rPr lang="en-US" altLang="en-US" smtClean="0"/>
              <a:t>The costs of the various components of an M&amp;E system will also determine its complexity.  Costs that should be considered are those related to the cost of data collection and information dissemination and use and those for M&amp;E coordination.</a:t>
            </a:r>
          </a:p>
          <a:p>
            <a:endParaRPr lang="en-US" altLang="en-US" smtClean="0"/>
          </a:p>
          <a:p>
            <a:r>
              <a:rPr lang="en-US" altLang="en-US" smtClean="0"/>
              <a:t>The next slide will give some idea about the relative cost of different information systems.  The costs of information dissemination and use include those of publishing reports and holding dissemination meetings.  The costs of the program’s M&amp;E unit for the coordination of information collection and facility of information use are primarily related to the cost of the human resources and the infrastructure and technology to support them.</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3AD0A948-7142-4E8A-B22A-24169A41B4CB}" type="slidenum">
              <a:rPr lang="en-US" altLang="en-US" sz="1200" smtClean="0">
                <a:solidFill>
                  <a:schemeClr val="tx1"/>
                </a:solidFill>
                <a:latin typeface="Arial" charset="0"/>
              </a:rPr>
              <a:pPr/>
              <a:t>30</a:t>
            </a:fld>
            <a:endParaRPr lang="en-US" altLang="en-US" sz="1200" smtClean="0">
              <a:solidFill>
                <a:schemeClr val="tx1"/>
              </a:solidFill>
              <a:latin typeface="Arial"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u="sng"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758AE9FC-2D2C-4D2C-BFED-89CC99F02AC5}" type="slidenum">
              <a:rPr lang="en-US" altLang="en-US" sz="1200" smtClean="0">
                <a:solidFill>
                  <a:schemeClr val="tx1"/>
                </a:solidFill>
                <a:latin typeface="Arial" charset="0"/>
              </a:rPr>
              <a:pPr/>
              <a:t>31</a:t>
            </a:fld>
            <a:endParaRPr lang="en-US" altLang="en-US" sz="1200" smtClean="0">
              <a:solidFill>
                <a:schemeClr val="tx1"/>
              </a:solidFill>
              <a:latin typeface="Arial"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0663" indent="-220663">
              <a:lnSpc>
                <a:spcPct val="80000"/>
              </a:lnSpc>
            </a:pPr>
            <a:endParaRPr lang="en-US" altLang="en-US" sz="1000"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DED86BC7-4EC0-4109-B3A5-D9FD6FE433D1}" type="slidenum">
              <a:rPr lang="en-US" altLang="en-US" sz="1200" smtClean="0">
                <a:solidFill>
                  <a:schemeClr val="tx1"/>
                </a:solidFill>
                <a:latin typeface="Arial" charset="0"/>
              </a:rPr>
              <a:pPr/>
              <a:t>32</a:t>
            </a:fld>
            <a:endParaRPr lang="en-US" altLang="en-US" sz="1200" smtClean="0">
              <a:solidFill>
                <a:schemeClr val="tx1"/>
              </a:solidFill>
              <a:latin typeface="Arial"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0663" indent="-220663"/>
            <a:r>
              <a:rPr lang="en-US" altLang="en-US" u="sng" dirty="0" smtClean="0"/>
              <a:t>Speaker Notes</a:t>
            </a:r>
          </a:p>
          <a:p>
            <a:pPr marL="220663" indent="-220663"/>
            <a:r>
              <a:rPr lang="en-US" altLang="en-US" dirty="0" smtClean="0"/>
              <a:t>The process of developing and implementing an M&amp;E plan may need to begin with advocating for the need for M&amp;E.  This is especially true if M&amp;E is not valued or there is no authority to do it.</a:t>
            </a:r>
          </a:p>
          <a:p>
            <a:pPr marL="220663" indent="-220663"/>
            <a:r>
              <a:rPr lang="en-US" altLang="en-US" dirty="0" smtClean="0"/>
              <a:t>Assessing the strategic information needs and the information systems capabilities to address those needs is essential because it will determine what is feasible and what is not.</a:t>
            </a:r>
          </a:p>
          <a:p>
            <a:pPr marL="220663" indent="-220663"/>
            <a:r>
              <a:rPr lang="en-US" altLang="en-US" dirty="0" smtClean="0"/>
              <a:t>Building consensus and commitment among stakeholders needs to start from the outset because it will develop a sense of ownership among partners and a feeling of responsibility for doing their part.  It is a continuous activity that requires their involvement throughout the development and implementation of an M&amp;E plan. They will need to build and achieve stakeholder consensus and commitment during the development of the plan. This will require coordination between stakeholders as well as staff from various program components (in other words, the M&amp;E unit will need to consult with program managers to see if the indicators in the M&amp;E plan reflect actual data being collected and whether that information is the most useful for them in order to make decisions for program improvement). We will provide some tips on consensus building further in the presentation.</a:t>
            </a:r>
          </a:p>
          <a:p>
            <a:pPr marL="220663" indent="-220663"/>
            <a:r>
              <a:rPr lang="en-US" altLang="en-US" dirty="0" smtClean="0"/>
              <a:t>As a program is subject to changes during its lifetime, so is an M&amp;E plan.  There needs to be a mechanism for reviewing the M&amp;E plan to ensure that it remains relevant to the needs of the program.</a:t>
            </a:r>
          </a:p>
          <a:p>
            <a:pPr marL="220663" indent="-220663"/>
            <a:r>
              <a:rPr lang="en-US" altLang="en-US" dirty="0" smtClean="0"/>
              <a:t>Preparing the document for final approval is the last step.</a:t>
            </a:r>
          </a:p>
          <a:p>
            <a:pPr marL="220663" indent="-220663"/>
            <a:r>
              <a:rPr lang="en-US" altLang="en-US" dirty="0" smtClean="0"/>
              <a:t>It is important to note that developing an M&amp;E plan needs to be done during the initial stages of the development of the program. </a:t>
            </a:r>
            <a:r>
              <a:rPr lang="en-US" altLang="en-US" i="1" dirty="0" smtClean="0"/>
              <a:t>As mentioned before,</a:t>
            </a:r>
            <a:r>
              <a:rPr lang="en-US" altLang="en-US" dirty="0" smtClean="0"/>
              <a:t> this is rarely done and often, M&amp;E plans are developed after the program is in place.</a:t>
            </a:r>
          </a:p>
          <a:p>
            <a:pPr marL="220663" indent="-220663"/>
            <a:endParaRPr lang="en-US" altLang="en-US" dirty="0" smtClean="0"/>
          </a:p>
          <a:p>
            <a:pPr marL="220663" indent="-220663"/>
            <a:r>
              <a:rPr lang="en-US" altLang="en-US" u="sng" dirty="0" smtClean="0"/>
              <a:t>Class Discussion</a:t>
            </a:r>
            <a:endParaRPr lang="en-US" altLang="en-US" dirty="0" smtClean="0"/>
          </a:p>
          <a:p>
            <a:pPr marL="220663" indent="-220663"/>
            <a:r>
              <a:rPr lang="en-US" altLang="en-US" dirty="0" smtClean="0"/>
              <a:t>1)  Of those involved in developing an M&amp;E plan, is there any part of the process that you found particularly challenging? This could be an activity mentioned on this slide or another activity involving the process of developing the M&amp;E plan.  </a:t>
            </a:r>
          </a:p>
          <a:p>
            <a:pPr marL="220663" indent="-220663"/>
            <a:r>
              <a:rPr lang="en-US" altLang="en-US" dirty="0" smtClean="0"/>
              <a:t>What did you do to address that challenge?  What would you have done differently?</a:t>
            </a:r>
          </a:p>
          <a:p>
            <a:pPr marL="220663" indent="-220663">
              <a:buFontTx/>
              <a:buAutoNum type="arabicParenR" startAt="2"/>
            </a:pPr>
            <a:r>
              <a:rPr lang="en-US" altLang="en-US" dirty="0" smtClean="0"/>
              <a:t>What does Stakeholder consensus and commitment mean?</a:t>
            </a:r>
          </a:p>
          <a:p>
            <a:pPr marL="663575" lvl="1" indent="-220663"/>
            <a:r>
              <a:rPr lang="en-US" altLang="en-US" dirty="0" smtClean="0"/>
              <a:t>  What are the constraints to achieving commitment/consensus?</a:t>
            </a:r>
          </a:p>
          <a:p>
            <a:pPr marL="1106488" lvl="2" indent="-220663">
              <a:buFontTx/>
              <a:buChar char="•"/>
            </a:pPr>
            <a:r>
              <a:rPr lang="en-US" altLang="en-US" dirty="0" smtClean="0"/>
              <a:t>	People don’t want to be monitored that closely</a:t>
            </a:r>
          </a:p>
          <a:p>
            <a:pPr marL="663575" lvl="1" indent="-220663"/>
            <a:r>
              <a:rPr lang="en-US" altLang="en-US" dirty="0" smtClean="0"/>
              <a:t>  What are strategies to address these constraints?</a:t>
            </a:r>
            <a:endParaRPr lang="en-US" altLang="en-US" u="sng" dirty="0" smtClean="0"/>
          </a:p>
          <a:p>
            <a:pPr marL="220663" indent="-220663"/>
            <a:r>
              <a:rPr lang="en-US" altLang="en-US" dirty="0" smtClean="0"/>
              <a:t>3)  What happens if M&amp;E plans are not developed at the beginning of a program?  How many of the M&amp;E plans that the group was involved with were developed at the beginning of the program?  What can you do?</a:t>
            </a:r>
          </a:p>
          <a:p>
            <a:pPr marL="220663" indent="-220663"/>
            <a:endParaRPr lang="en-US"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5B908447-A2F3-4751-A640-3637902D11FD}" type="slidenum">
              <a:rPr lang="en-US" altLang="en-US" sz="1200" smtClean="0">
                <a:solidFill>
                  <a:schemeClr val="tx1"/>
                </a:solidFill>
                <a:latin typeface="Arial" charset="0"/>
              </a:rPr>
              <a:pPr/>
              <a:t>3</a:t>
            </a:fld>
            <a:endParaRPr lang="en-US" altLang="en-US" sz="1200" smtClean="0">
              <a:solidFill>
                <a:schemeClr val="tx1"/>
              </a:solidFill>
              <a:latin typeface="Arial"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BA142E8B-7CEF-4DD2-85F1-DC34ACEEB503}" type="slidenum">
              <a:rPr lang="en-US" altLang="en-US" sz="1200" smtClean="0">
                <a:solidFill>
                  <a:schemeClr val="tx1"/>
                </a:solidFill>
                <a:latin typeface="Arial" charset="0"/>
              </a:rPr>
              <a:pPr/>
              <a:t>33</a:t>
            </a:fld>
            <a:endParaRPr lang="en-US" altLang="en-US" sz="1200" smtClean="0">
              <a:solidFill>
                <a:schemeClr val="tx1"/>
              </a:solidFill>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5944033D-1498-4BEA-BFB1-B8669E81E3D7}" type="slidenum">
              <a:rPr lang="en-US" altLang="en-US" sz="1200" smtClean="0">
                <a:solidFill>
                  <a:schemeClr val="tx1"/>
                </a:solidFill>
                <a:latin typeface="Arial" charset="0"/>
              </a:rPr>
              <a:pPr/>
              <a:t>34</a:t>
            </a:fld>
            <a:endParaRPr lang="en-US" altLang="en-US" sz="1200" smtClean="0">
              <a:solidFill>
                <a:schemeClr val="tx1"/>
              </a:solidFill>
              <a:latin typeface="Arial"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endParaRPr lang="en-US" altLang="en-US" sz="1000"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A748ABB0-2F2A-45C9-94E8-1B50827546BF}" type="slidenum">
              <a:rPr lang="en-US" altLang="en-US" sz="1200" smtClean="0">
                <a:solidFill>
                  <a:schemeClr val="tx1"/>
                </a:solidFill>
                <a:latin typeface="Arial" charset="0"/>
              </a:rPr>
              <a:pPr/>
              <a:t>35</a:t>
            </a:fld>
            <a:endParaRPr lang="en-US" altLang="en-US" sz="1200" smtClean="0">
              <a:solidFill>
                <a:schemeClr val="tx1"/>
              </a:solidFill>
              <a:latin typeface="Arial"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endParaRPr lang="en-US" altLang="en-US" dirty="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B4298EDA-A0D4-4951-A017-28D07EFB1BD7}" type="slidenum">
              <a:rPr lang="en-US" altLang="en-US" sz="1200" smtClean="0">
                <a:solidFill>
                  <a:schemeClr val="tx1"/>
                </a:solidFill>
                <a:latin typeface="Arial" charset="0"/>
              </a:rPr>
              <a:pPr/>
              <a:t>36</a:t>
            </a:fld>
            <a:endParaRPr lang="en-US" altLang="en-US" sz="1200" smtClean="0">
              <a:solidFill>
                <a:schemeClr val="tx1"/>
              </a:solidFill>
              <a:latin typeface="Arial"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A27203C6-0D96-41B2-B53F-2A16FB2713BD}" type="slidenum">
              <a:rPr lang="en-US" altLang="en-US" sz="1200" smtClean="0">
                <a:solidFill>
                  <a:schemeClr val="tx1"/>
                </a:solidFill>
                <a:latin typeface="Arial" charset="0"/>
              </a:rPr>
              <a:pPr/>
              <a:t>37</a:t>
            </a:fld>
            <a:endParaRPr lang="en-US" altLang="en-US" sz="1200" smtClean="0">
              <a:solidFill>
                <a:schemeClr val="tx1"/>
              </a:solidFill>
              <a:latin typeface="Arial"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u="sng" dirty="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3"/>
          <p:cNvSpPr>
            <a:spLocks noGrp="1" noChangeArrowheads="1"/>
          </p:cNvSpPr>
          <p:nvPr>
            <p:ph type="hdr" sz="quarter"/>
          </p:nvPr>
        </p:nvSpPr>
        <p:spPr>
          <a:noFill/>
        </p:spPr>
        <p:txBody>
          <a:bodyPr/>
          <a:lstStyle/>
          <a:p>
            <a:r>
              <a:rPr lang="en-US" dirty="0" smtClean="0"/>
              <a:t>Microsoft </a:t>
            </a:r>
            <a:r>
              <a:rPr lang="en-US" b="1" dirty="0" smtClean="0"/>
              <a:t>Engineering Excellence</a:t>
            </a:r>
            <a:endParaRPr lang="en-US" dirty="0" smtClean="0"/>
          </a:p>
        </p:txBody>
      </p:sp>
      <p:sp>
        <p:nvSpPr>
          <p:cNvPr id="41987" name="Rectangle 25"/>
          <p:cNvSpPr>
            <a:spLocks noGrp="1" noChangeArrowheads="1"/>
          </p:cNvSpPr>
          <p:nvPr>
            <p:ph type="ftr" sz="quarter" idx="4"/>
          </p:nvPr>
        </p:nvSpPr>
        <p:spPr>
          <a:noFill/>
        </p:spPr>
        <p:txBody>
          <a:bodyPr/>
          <a:lstStyle/>
          <a:p>
            <a:r>
              <a:rPr lang="en-US" dirty="0" smtClean="0"/>
              <a:t>Microsoft Confidential</a:t>
            </a:r>
          </a:p>
        </p:txBody>
      </p:sp>
      <p:sp>
        <p:nvSpPr>
          <p:cNvPr id="41988" name="Rectangle 26"/>
          <p:cNvSpPr>
            <a:spLocks noGrp="1" noChangeArrowheads="1"/>
          </p:cNvSpPr>
          <p:nvPr>
            <p:ph type="sldNum" sz="quarter" idx="5"/>
          </p:nvPr>
        </p:nvSpPr>
        <p:spPr>
          <a:noFill/>
        </p:spPr>
        <p:txBody>
          <a:bodyPr/>
          <a:lstStyle/>
          <a:p>
            <a:fld id="{B2B44A5F-6CE4-493C-A0D7-6834FF76660C}" type="slidenum">
              <a:rPr lang="en-US" smtClean="0"/>
              <a:pPr/>
              <a:t>41</a:t>
            </a:fld>
            <a:endParaRPr lang="en-US" dirty="0" smtClean="0"/>
          </a:p>
        </p:txBody>
      </p:sp>
      <p:sp>
        <p:nvSpPr>
          <p:cNvPr id="41989" name="Rectangle 2"/>
          <p:cNvSpPr>
            <a:spLocks noGrp="1" noRot="1" noChangeAspect="1" noChangeArrowheads="1" noTextEdit="1"/>
          </p:cNvSpPr>
          <p:nvPr>
            <p:ph type="sldImg"/>
          </p:nvPr>
        </p:nvSpPr>
        <p:spPr>
          <a:xfrm>
            <a:off x="1143000" y="450850"/>
            <a:ext cx="4572000" cy="3429000"/>
          </a:xfrm>
          <a:ln/>
        </p:spPr>
      </p:sp>
      <p:sp>
        <p:nvSpPr>
          <p:cNvPr id="41990" name="Rectangle 3"/>
          <p:cNvSpPr>
            <a:spLocks noGrp="1" noChangeArrowheads="1"/>
          </p:cNvSpPr>
          <p:nvPr>
            <p:ph type="body" idx="1"/>
          </p:nvPr>
        </p:nvSpPr>
        <p:spPr>
          <a:xfrm>
            <a:off x="307492" y="4130104"/>
            <a:ext cx="6261652" cy="4554823"/>
          </a:xfrm>
          <a:noFill/>
          <a:ln/>
        </p:spPr>
        <p:txBody>
          <a:bodyPr/>
          <a:lstStyle/>
          <a:p>
            <a:pPr>
              <a:buFontTx/>
              <a:buNone/>
            </a:pPr>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B2B898D4-1263-45C4-88BC-64107987E01B}" type="slidenum">
              <a:rPr lang="en-US" altLang="en-US" sz="1200" smtClean="0">
                <a:solidFill>
                  <a:schemeClr val="tx1"/>
                </a:solidFill>
                <a:latin typeface="Arial" charset="0"/>
              </a:rPr>
              <a:pPr/>
              <a:t>4</a:t>
            </a:fld>
            <a:endParaRPr lang="en-US" altLang="en-US" sz="1200" smtClean="0">
              <a:solidFill>
                <a:schemeClr val="tx1"/>
              </a:solidFill>
              <a:latin typeface="Arial"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xfrm>
            <a:off x="915816" y="4343913"/>
            <a:ext cx="5026369" cy="411436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solidFill>
                <a:srgbClr val="FF0066"/>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7EBB25E5-C9A8-4CFD-A682-D38A6FBAB183}" type="slidenum">
              <a:rPr lang="en-US" altLang="en-US" sz="1200" smtClean="0">
                <a:solidFill>
                  <a:schemeClr val="tx1"/>
                </a:solidFill>
                <a:latin typeface="Arial" charset="0"/>
              </a:rPr>
              <a:pPr/>
              <a:t>5</a:t>
            </a:fld>
            <a:endParaRPr lang="en-US" altLang="en-US" sz="1200" smtClean="0">
              <a:solidFill>
                <a:schemeClr val="tx1"/>
              </a:solidFill>
              <a:latin typeface="Arial"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xfrm>
            <a:off x="915816" y="4343913"/>
            <a:ext cx="5026369" cy="411436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u="sng" dirty="0" smtClean="0">
              <a:solidFill>
                <a:srgbClr val="FF0066"/>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FFB30514-B93C-4793-AFBF-61F464C5E9A1}" type="slidenum">
              <a:rPr lang="en-US" altLang="en-US" sz="1200" smtClean="0">
                <a:solidFill>
                  <a:schemeClr val="tx1"/>
                </a:solidFill>
                <a:latin typeface="Arial" charset="0"/>
              </a:rPr>
              <a:pPr/>
              <a:t>6</a:t>
            </a:fld>
            <a:endParaRPr lang="en-US" altLang="en-US" sz="1200" smtClean="0">
              <a:solidFill>
                <a:schemeClr val="tx1"/>
              </a:solidFill>
              <a:latin typeface="Arial" charset="0"/>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xfrm>
            <a:off x="915816" y="4343913"/>
            <a:ext cx="5026369" cy="411436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solidFill>
                <a:srgbClr val="FF0066"/>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FD6FDB68-7EFC-47BC-9C3C-18E4DCFE8E0E}" type="slidenum">
              <a:rPr lang="en-US" altLang="en-US" sz="1200" smtClean="0">
                <a:solidFill>
                  <a:schemeClr val="tx1"/>
                </a:solidFill>
                <a:latin typeface="Arial" charset="0"/>
              </a:rPr>
              <a:pPr/>
              <a:t>7</a:t>
            </a:fld>
            <a:endParaRPr lang="en-US" altLang="en-US" sz="1200" smtClean="0">
              <a:solidFill>
                <a:schemeClr val="tx1"/>
              </a:solidFill>
              <a:latin typeface="Arial"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xfrm>
            <a:off x="915816" y="4343913"/>
            <a:ext cx="5026369" cy="411436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i="1" dirty="0" smtClean="0">
              <a:solidFill>
                <a:srgbClr val="FF0066"/>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7DED207E-0389-434C-A43B-AEE3618FF387}" type="slidenum">
              <a:rPr lang="en-US" altLang="en-US" sz="1200" smtClean="0">
                <a:solidFill>
                  <a:schemeClr val="tx1"/>
                </a:solidFill>
                <a:latin typeface="Arial" charset="0"/>
              </a:rPr>
              <a:pPr/>
              <a:t>9</a:t>
            </a:fld>
            <a:endParaRPr lang="en-US" altLang="en-US" sz="1200" smtClean="0">
              <a:solidFill>
                <a:schemeClr val="tx1"/>
              </a:solidFill>
              <a:latin typeface="Arial"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xfrm>
            <a:off x="915816" y="4343913"/>
            <a:ext cx="5026369" cy="411436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u="sng" dirty="0" smtClean="0"/>
              <a:t>Speaker Notes</a:t>
            </a:r>
          </a:p>
          <a:p>
            <a:r>
              <a:rPr lang="en-US" altLang="en-US" dirty="0" smtClean="0"/>
              <a:t>These 3</a:t>
            </a:r>
            <a:r>
              <a:rPr lang="en-US" altLang="en-US" baseline="0" dirty="0" smtClean="0"/>
              <a:t> areas mentioned above </a:t>
            </a:r>
            <a:r>
              <a:rPr lang="en-US" altLang="en-US" dirty="0" smtClean="0"/>
              <a:t>establish the transparency of the process and document that process for institutional memory.</a:t>
            </a:r>
          </a:p>
          <a:p>
            <a:r>
              <a:rPr lang="en-US" altLang="en-US" dirty="0" smtClean="0"/>
              <a:t>The purpose of the M&amp;E plan is usually to describe the monitoring and evaluation activities of the program.  The purpose may also include other f</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rgbClr val="000000"/>
                </a:solidFill>
                <a:latin typeface="Times New Roman" pitchFamily="18" charset="0"/>
              </a:defRPr>
            </a:lvl1pPr>
            <a:lvl2pPr marL="742950" indent="-285750">
              <a:defRPr sz="1400">
                <a:solidFill>
                  <a:srgbClr val="000000"/>
                </a:solidFill>
                <a:latin typeface="Times New Roman" pitchFamily="18" charset="0"/>
              </a:defRPr>
            </a:lvl2pPr>
            <a:lvl3pPr marL="1143000" indent="-228600">
              <a:defRPr sz="1400">
                <a:solidFill>
                  <a:srgbClr val="000000"/>
                </a:solidFill>
                <a:latin typeface="Times New Roman" pitchFamily="18" charset="0"/>
              </a:defRPr>
            </a:lvl3pPr>
            <a:lvl4pPr marL="1600200" indent="-228600">
              <a:defRPr sz="1400">
                <a:solidFill>
                  <a:srgbClr val="000000"/>
                </a:solidFill>
                <a:latin typeface="Times New Roman" pitchFamily="18" charset="0"/>
              </a:defRPr>
            </a:lvl4pPr>
            <a:lvl5pPr marL="2057400" indent="-228600">
              <a:defRPr sz="1400">
                <a:solidFill>
                  <a:srgbClr val="000000"/>
                </a:solidFill>
                <a:latin typeface="Times New Roman" pitchFamily="18" charset="0"/>
              </a:defRPr>
            </a:lvl5pPr>
            <a:lvl6pPr marL="2514600" indent="-228600" algn="ctr" eaLnBrk="0" fontAlgn="base" hangingPunct="0">
              <a:spcBef>
                <a:spcPct val="0"/>
              </a:spcBef>
              <a:spcAft>
                <a:spcPct val="0"/>
              </a:spcAft>
              <a:defRPr sz="1400">
                <a:solidFill>
                  <a:srgbClr val="000000"/>
                </a:solidFill>
                <a:latin typeface="Times New Roman" pitchFamily="18" charset="0"/>
              </a:defRPr>
            </a:lvl6pPr>
            <a:lvl7pPr marL="2971800" indent="-228600" algn="ctr" eaLnBrk="0" fontAlgn="base" hangingPunct="0">
              <a:spcBef>
                <a:spcPct val="0"/>
              </a:spcBef>
              <a:spcAft>
                <a:spcPct val="0"/>
              </a:spcAft>
              <a:defRPr sz="1400">
                <a:solidFill>
                  <a:srgbClr val="000000"/>
                </a:solidFill>
                <a:latin typeface="Times New Roman" pitchFamily="18" charset="0"/>
              </a:defRPr>
            </a:lvl7pPr>
            <a:lvl8pPr marL="3429000" indent="-228600" algn="ctr" eaLnBrk="0" fontAlgn="base" hangingPunct="0">
              <a:spcBef>
                <a:spcPct val="0"/>
              </a:spcBef>
              <a:spcAft>
                <a:spcPct val="0"/>
              </a:spcAft>
              <a:defRPr sz="1400">
                <a:solidFill>
                  <a:srgbClr val="000000"/>
                </a:solidFill>
                <a:latin typeface="Times New Roman" pitchFamily="18" charset="0"/>
              </a:defRPr>
            </a:lvl8pPr>
            <a:lvl9pPr marL="3886200" indent="-228600" algn="ctr" eaLnBrk="0" fontAlgn="base" hangingPunct="0">
              <a:spcBef>
                <a:spcPct val="0"/>
              </a:spcBef>
              <a:spcAft>
                <a:spcPct val="0"/>
              </a:spcAft>
              <a:defRPr sz="1400">
                <a:solidFill>
                  <a:srgbClr val="000000"/>
                </a:solidFill>
                <a:latin typeface="Times New Roman" pitchFamily="18" charset="0"/>
              </a:defRPr>
            </a:lvl9pPr>
          </a:lstStyle>
          <a:p>
            <a:fld id="{A1F47EEB-8235-4ABA-A5F9-AAFC17A1D597}" type="slidenum">
              <a:rPr lang="en-US" altLang="en-US" sz="1200" smtClean="0">
                <a:solidFill>
                  <a:schemeClr val="tx1"/>
                </a:solidFill>
                <a:latin typeface="Arial" charset="0"/>
              </a:rPr>
              <a:pPr/>
              <a:t>10</a:t>
            </a:fld>
            <a:endParaRPr lang="en-US" altLang="en-US" sz="1200" smtClean="0">
              <a:solidFill>
                <a:schemeClr val="tx1"/>
              </a:solidFill>
              <a:latin typeface="Arial"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xfrm>
            <a:off x="915816" y="4343913"/>
            <a:ext cx="5026369" cy="411436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u="sng" dirty="0" smtClean="0"/>
              <a:t>Speaker Notes</a:t>
            </a:r>
            <a:endParaRPr lang="en-US" altLang="en-US" dirty="0" smtClean="0"/>
          </a:p>
          <a:p>
            <a:r>
              <a:rPr lang="en-US" altLang="en-US" dirty="0" smtClean="0"/>
              <a:t>The second part of the M&amp;E Plan includes the elements that describe the program.  The first two elements, the Problem Statement and Conceptual Framework identify the context that program is working in. The last three elements, the Goal and Objectives, Program Description, and Logical/Results Framework, are specific to the program.  </a:t>
            </a:r>
          </a:p>
          <a:p>
            <a:r>
              <a:rPr lang="en-US" altLang="en-US" dirty="0" smtClean="0"/>
              <a:t>A conceptual framework describes the factors thought to influence the problem</a:t>
            </a:r>
          </a:p>
          <a:p>
            <a:endParaRPr lang="en-US" altLang="en-US" dirty="0" smtClean="0"/>
          </a:p>
          <a:p>
            <a:r>
              <a:rPr lang="en-US" altLang="en-US" dirty="0" smtClean="0"/>
              <a:t>Once the general context has been established, the details of the program are provided.  These include: A statement about the goal and objectives of the program, the interventions that are implemented, the geographic scope and the population targeted.</a:t>
            </a:r>
          </a:p>
          <a:p>
            <a:r>
              <a:rPr lang="en-US" altLang="en-US" dirty="0" smtClean="0"/>
              <a:t>Lastly, a Logical Framework or Results Framework will link the goal and objectives to the interventions.</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1"/>
          <p:cNvSpPr>
            <a:spLocks noGrp="1"/>
          </p:cNvSpPr>
          <p:nvPr>
            <p:ph type="ctrTitle" hasCustomPrompt="1"/>
          </p:nvPr>
        </p:nvSpPr>
        <p:spPr>
          <a:xfrm>
            <a:off x="2590800" y="2286000"/>
            <a:ext cx="6180224" cy="1470025"/>
          </a:xfrm>
        </p:spPr>
        <p:txBody>
          <a:bodyPr anchor="t"/>
          <a:lstStyle>
            <a:lvl1pPr algn="r">
              <a:defRPr b="1" cap="small" baseline="0">
                <a:solidFill>
                  <a:srgbClr val="0033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3962400" y="4038600"/>
            <a:ext cx="4772528" cy="990600"/>
          </a:xfrm>
        </p:spPr>
        <p:txBody>
          <a:bodyPr>
            <a:normAutofit/>
          </a:bodyPr>
          <a:lstStyle>
            <a:lvl1pPr marL="0" indent="0" algn="r">
              <a:buNone/>
              <a:defRPr sz="2000" b="0">
                <a:solidFill>
                  <a:schemeClr val="tx1"/>
                </a:solidFill>
                <a:latin typeface="Georgia"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0" y="1251"/>
            <a:ext cx="3721618" cy="6858000"/>
          </a:xfrm>
          <a:prstGeom prst="rect">
            <a:avLst/>
          </a:prstGeom>
        </p:spPr>
      </p:pic>
      <p:sp>
        <p:nvSpPr>
          <p:cNvPr id="10" name="Picture Placeholder 9"/>
          <p:cNvSpPr>
            <a:spLocks noGrp="1"/>
          </p:cNvSpPr>
          <p:nvPr>
            <p:ph type="pic" sz="quarter" idx="13" hasCustomPrompt="1"/>
          </p:nvPr>
        </p:nvSpPr>
        <p:spPr>
          <a:xfrm>
            <a:off x="6858000" y="5105400"/>
            <a:ext cx="1828800" cy="990600"/>
          </a:xfrm>
        </p:spPr>
        <p:txBody>
          <a:bodyPr>
            <a:normAutofit/>
          </a:bodyPr>
          <a:lstStyle>
            <a:lvl1pPr marL="0" indent="0" algn="ctr">
              <a:buNone/>
              <a:defRPr sz="2000" baseline="0"/>
            </a:lvl1pPr>
          </a:lstStyle>
          <a:p>
            <a:r>
              <a:rPr lang="en-US" dirty="0" smtClean="0"/>
              <a:t>Company Logo</a:t>
            </a:r>
            <a:endParaRPr lang="en-US" dirty="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7B281C-5159-4971-8228-52B9A72E9ED2}" type="datetimeFigureOut">
              <a:rPr lang="en-US" smtClean="0"/>
              <a:pPr/>
              <a:t>8/24/2017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B281C-5159-4971-8228-52B9A72E9ED2}" type="datetimeFigureOut">
              <a:rPr lang="en-US" smtClean="0"/>
              <a:pPr/>
              <a:t>8/24/2017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ackground Only">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3" name="Date Placeholder 3"/>
          <p:cNvSpPr>
            <a:spLocks noGrp="1"/>
          </p:cNvSpPr>
          <p:nvPr>
            <p:ph type="dt" sz="half" idx="10"/>
          </p:nvPr>
        </p:nvSpPr>
        <p:spPr>
          <a:xfrm>
            <a:off x="762000" y="6356350"/>
            <a:ext cx="2133600" cy="365125"/>
          </a:xfrm>
        </p:spPr>
        <p:txBody>
          <a:bodyPr/>
          <a:lstStyle/>
          <a:p>
            <a:fld id="{757B281C-5159-4971-8228-52B9A72E9ED2}" type="datetimeFigureOut">
              <a:rPr lang="en-US" smtClean="0"/>
              <a:pPr/>
              <a:t>8/24/2017</a:t>
            </a:fld>
            <a:endParaRPr lang="en-US" dirty="0"/>
          </a:p>
        </p:txBody>
      </p:sp>
      <p:sp>
        <p:nvSpPr>
          <p:cNvPr id="4" name="Footer Placeholder 4"/>
          <p:cNvSpPr>
            <a:spLocks noGrp="1"/>
          </p:cNvSpPr>
          <p:nvPr>
            <p:ph type="ftr" sz="quarter" idx="11"/>
          </p:nvPr>
        </p:nvSpPr>
        <p:spPr>
          <a:xfrm>
            <a:off x="3352800" y="6356350"/>
            <a:ext cx="2895600" cy="365125"/>
          </a:xfrm>
        </p:spPr>
        <p:txBody>
          <a:bodyPr/>
          <a:lstStyle/>
          <a:p>
            <a:endParaRPr lang="en-US" dirty="0"/>
          </a:p>
        </p:txBody>
      </p:sp>
      <p:sp>
        <p:nvSpPr>
          <p:cNvPr id="5" name="Slide Number Placeholder 5"/>
          <p:cNvSpPr>
            <a:spLocks noGrp="1"/>
          </p:cNvSpPr>
          <p:nvPr>
            <p:ph type="sldNum" sz="quarter" idx="12"/>
          </p:nvPr>
        </p:nvSpPr>
        <p:spPr>
          <a:xfrm>
            <a:off x="6705600" y="6356350"/>
            <a:ext cx="2133600" cy="365125"/>
          </a:xfrm>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23925" y="217488"/>
            <a:ext cx="7791450" cy="9144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923925" y="1447800"/>
            <a:ext cx="7762875" cy="3962400"/>
          </a:xfrm>
        </p:spPr>
        <p:txBody>
          <a:bodyPr/>
          <a:lstStyle/>
          <a:p>
            <a:pPr lvl="0"/>
            <a:endParaRPr lang="en-GB" noProof="0"/>
          </a:p>
        </p:txBody>
      </p:sp>
      <p:sp>
        <p:nvSpPr>
          <p:cNvPr id="4" name="Footer Placeholder 3"/>
          <p:cNvSpPr>
            <a:spLocks noGrp="1"/>
          </p:cNvSpPr>
          <p:nvPr>
            <p:ph type="ftr" sz="quarter" idx="10"/>
          </p:nvPr>
        </p:nvSpPr>
        <p:spPr/>
        <p:txBody>
          <a:bodyPr/>
          <a:lstStyle>
            <a:lvl1pPr>
              <a:defRPr sz="1000" b="0"/>
            </a:lvl1pPr>
          </a:lstStyle>
          <a:p>
            <a:pPr>
              <a:defRPr/>
            </a:pPr>
            <a:endParaRPr lang="en-US"/>
          </a:p>
          <a:p>
            <a:pPr>
              <a:defRPr/>
            </a:pPr>
            <a:endParaRPr lang="en-US"/>
          </a:p>
        </p:txBody>
      </p:sp>
      <p:sp>
        <p:nvSpPr>
          <p:cNvPr id="5" name="Slide Number Placeholder 4"/>
          <p:cNvSpPr>
            <a:spLocks noGrp="1"/>
          </p:cNvSpPr>
          <p:nvPr>
            <p:ph type="sldNum" sz="quarter" idx="11"/>
          </p:nvPr>
        </p:nvSpPr>
        <p:spPr/>
        <p:txBody>
          <a:bodyPr/>
          <a:lstStyle>
            <a:lvl1pPr>
              <a:defRPr/>
            </a:lvl1pPr>
          </a:lstStyle>
          <a:p>
            <a:pPr>
              <a:defRPr/>
            </a:pPr>
            <a:fld id="{2E2F163E-9B13-413F-86E1-62861E0D6477}" type="slidenum">
              <a:rPr lang="en-US"/>
              <a:pPr>
                <a:defRPr/>
              </a:pPr>
              <a:t>‹#›</a:t>
            </a:fld>
            <a:endParaRPr lang="en-US"/>
          </a:p>
        </p:txBody>
      </p:sp>
    </p:spTree>
    <p:extLst>
      <p:ext uri="{BB962C8B-B14F-4D97-AF65-F5344CB8AC3E}">
        <p14:creationId xmlns:p14="http://schemas.microsoft.com/office/powerpoint/2010/main" val="178968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pic>
        <p:nvPicPr>
          <p:cNvPr id="8" name="Picture 7"/>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rot="5400000">
            <a:off x="3161049" y="-3176815"/>
            <a:ext cx="2819400" cy="9173031"/>
          </a:xfrm>
          <a:prstGeom prst="rect">
            <a:avLst/>
          </a:prstGeom>
        </p:spPr>
      </p:pic>
      <p:sp>
        <p:nvSpPr>
          <p:cNvPr id="2" name="Title 1"/>
          <p:cNvSpPr>
            <a:spLocks noGrp="1"/>
          </p:cNvSpPr>
          <p:nvPr>
            <p:ph type="title" hasCustomPrompt="1"/>
          </p:nvPr>
        </p:nvSpPr>
        <p:spPr>
          <a:xfrm>
            <a:off x="4572000" y="3048000"/>
            <a:ext cx="4343400" cy="1362075"/>
          </a:xfrm>
        </p:spPr>
        <p:txBody>
          <a:bodyPr anchor="b" anchorCtr="0"/>
          <a:lstStyle>
            <a:lvl1pPr algn="l">
              <a:defRPr sz="4000" b="1" cap="small" baseline="0">
                <a:solidFill>
                  <a:srgbClr val="003300"/>
                </a:solidFill>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757B281C-5159-4971-8228-52B9A72E9ED2}" type="datetimeFigureOut">
              <a:rPr lang="en-US" smtClean="0"/>
              <a:pPr/>
              <a:t>8/24/2017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D6E5A2-EC83-451F-A719-9AC1370DD5CF}" type="slidenum">
              <a:rPr lang="en-US" smtClean="0"/>
              <a:pPr/>
              <a:t>‹#›</a:t>
            </a:fld>
            <a:endParaRPr lang="en-US" dirty="0"/>
          </a:p>
        </p:txBody>
      </p:sp>
      <p:sp>
        <p:nvSpPr>
          <p:cNvPr id="10" name="Picture Placeholder 9"/>
          <p:cNvSpPr>
            <a:spLocks noGrp="1"/>
          </p:cNvSpPr>
          <p:nvPr>
            <p:ph type="pic" sz="quarter" idx="13" hasCustomPrompt="1"/>
          </p:nvPr>
        </p:nvSpPr>
        <p:spPr>
          <a:xfrm>
            <a:off x="6781800" y="5334000"/>
            <a:ext cx="2133600" cy="990600"/>
          </a:xfrm>
        </p:spPr>
        <p:txBody>
          <a:bodyPr>
            <a:normAutofit/>
          </a:bodyPr>
          <a:lstStyle>
            <a:lvl1pPr marL="0" indent="0" algn="ctr">
              <a:buNone/>
              <a:defRPr sz="1800"/>
            </a:lvl1pPr>
          </a:lstStyle>
          <a:p>
            <a:r>
              <a:rPr lang="en-US" dirty="0" smtClean="0"/>
              <a:t>Company Logo</a:t>
            </a:r>
            <a:endParaRPr lang="en-US" dirty="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2000" y="269632"/>
            <a:ext cx="8077200" cy="1143000"/>
          </a:xfrm>
        </p:spPr>
        <p:txBody>
          <a:bodyPr anchor="ctr" anchorCtr="0"/>
          <a:lstStyle>
            <a:lvl1pPr algn="l">
              <a:defRPr lang="en-US" dirty="0"/>
            </a:lvl1pPr>
          </a:lstStyle>
          <a:p>
            <a:r>
              <a:rPr lang="en-US" dirty="0" smtClean="0"/>
              <a:t>Click To Edit Master Title Style</a:t>
            </a:r>
            <a:endParaRPr lang="en-US" dirty="0"/>
          </a:p>
        </p:txBody>
      </p:sp>
      <p:sp>
        <p:nvSpPr>
          <p:cNvPr id="3" name="Content Placeholder 2"/>
          <p:cNvSpPr>
            <a:spLocks noGrp="1"/>
          </p:cNvSpPr>
          <p:nvPr>
            <p:ph idx="1"/>
          </p:nvPr>
        </p:nvSpPr>
        <p:spPr>
          <a:xfrm>
            <a:off x="762000" y="1596413"/>
            <a:ext cx="8077200" cy="4297363"/>
          </a:xfrm>
        </p:spPr>
        <p:txBody>
          <a:bodyPr>
            <a:normAutofit/>
          </a:bodyPr>
          <a:lstStyle>
            <a:lvl1pPr>
              <a:defRPr sz="3200">
                <a:latin typeface="+mn-lt"/>
              </a:defRPr>
            </a:lvl1pPr>
            <a:lvl2pPr>
              <a:defRPr sz="2800">
                <a:latin typeface="+mn-lt"/>
              </a:defRPr>
            </a:lvl2pPr>
            <a:lvl3pPr>
              <a:defRPr sz="2400">
                <a:latin typeface="+mn-lt"/>
              </a:defRPr>
            </a:lvl3pPr>
            <a:lvl4pPr>
              <a:defRPr sz="2400">
                <a:latin typeface="+mn-lt"/>
              </a:defRPr>
            </a:lvl4pPr>
            <a:lvl5pPr>
              <a:defRPr sz="24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57B281C-5159-4971-8228-52B9A72E9ED2}" type="datetimeFigureOut">
              <a:rPr lang="en-US" smtClean="0"/>
              <a:pPr/>
              <a:t>8/24/2017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705600" y="6356350"/>
            <a:ext cx="2133600" cy="365125"/>
          </a:xfrm>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7B281C-5159-4971-8228-52B9A72E9ED2}" type="datetimeFigureOut">
              <a:rPr lang="en-US" smtClean="0"/>
              <a:pPr/>
              <a:t>8/24/2017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736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736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7B281C-5159-4971-8228-52B9A72E9ED2}" type="datetimeFigureOut">
              <a:rPr lang="en-US" smtClean="0"/>
              <a:pPr/>
              <a:t>8/24/2017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036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858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7B281C-5159-4971-8228-52B9A72E9ED2}" type="datetimeFigureOut">
              <a:rPr lang="en-US" smtClean="0"/>
              <a:pPr/>
              <a:t>8/24/2017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7B281C-5159-4971-8228-52B9A72E9ED2}" type="datetimeFigureOut">
              <a:rPr lang="en-US" smtClean="0"/>
              <a:pPr/>
              <a:t>8/24/2017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7B281C-5159-4971-8228-52B9A72E9ED2}" type="datetimeFigureOut">
              <a:rPr lang="en-US" smtClean="0"/>
              <a:pPr/>
              <a:t>8/24/2017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274638"/>
            <a:ext cx="5867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7B281C-5159-4971-8228-52B9A72E9ED2}" type="datetimeFigureOut">
              <a:rPr lang="en-US" smtClean="0"/>
              <a:pPr/>
              <a:t>8/24/2017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5"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Placeholder 1"/>
          <p:cNvSpPr>
            <a:spLocks noGrp="1"/>
          </p:cNvSpPr>
          <p:nvPr>
            <p:ph type="title"/>
          </p:nvPr>
        </p:nvSpPr>
        <p:spPr>
          <a:xfrm>
            <a:off x="762000" y="274638"/>
            <a:ext cx="80772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1600200"/>
            <a:ext cx="80772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20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B281C-5159-4971-8228-52B9A72E9ED2}" type="datetimeFigureOut">
              <a:rPr lang="en-US" smtClean="0"/>
              <a:pPr/>
              <a:t>8/24/2017</a:t>
            </a:fld>
            <a:endParaRPr lang="en-US" dirty="0"/>
          </a:p>
        </p:txBody>
      </p:sp>
      <p:sp>
        <p:nvSpPr>
          <p:cNvPr id="5" name="Footer Placeholder 4"/>
          <p:cNvSpPr>
            <a:spLocks noGrp="1"/>
          </p:cNvSpPr>
          <p:nvPr>
            <p:ph type="ftr" sz="quarter" idx="3"/>
          </p:nvPr>
        </p:nvSpPr>
        <p:spPr>
          <a:xfrm>
            <a:off x="33528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7056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D6E5A2-EC83-451F-A719-9AC1370DD5CF}" type="slidenum">
              <a:rPr lang="en-US" smtClean="0"/>
              <a:pPr/>
              <a:t>‹#›</a:t>
            </a:fld>
            <a:endParaRPr lang="en-US" dirty="0"/>
          </a:p>
        </p:txBody>
      </p:sp>
      <p:pic>
        <p:nvPicPr>
          <p:cNvPr id="8" name="Picture 7"/>
          <p:cNvPicPr>
            <a:picLocks noChangeAspect="1"/>
          </p:cNvPicPr>
          <p:nvPr/>
        </p:nvPicPr>
        <p:blipFill rotWithShape="1">
          <a:blip r:embed="rId16" cstate="email">
            <a:extLst>
              <a:ext uri="{28A0092B-C50C-407E-A947-70E740481C1C}">
                <a14:useLocalDpi xmlns:a14="http://schemas.microsoft.com/office/drawing/2010/main"/>
              </a:ext>
            </a:extLst>
          </a:blip>
          <a:srcRect/>
          <a:stretch/>
        </p:blipFill>
        <p:spPr>
          <a:xfrm>
            <a:off x="-152400" y="-109183"/>
            <a:ext cx="818707" cy="708318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6" r:id="rId6"/>
    <p:sldLayoutId id="2147483657" r:id="rId7"/>
    <p:sldLayoutId id="2147483658" r:id="rId8"/>
    <p:sldLayoutId id="2147483659" r:id="rId9"/>
    <p:sldLayoutId id="2147483654" r:id="rId10"/>
    <p:sldLayoutId id="2147483655" r:id="rId11"/>
    <p:sldLayoutId id="2147483663" r:id="rId12"/>
    <p:sldLayoutId id="2147483665" r:id="rId13"/>
  </p:sldLayoutIdLst>
  <p:transition spd="slow">
    <p:wipe dir="d"/>
  </p:transition>
  <p:timing>
    <p:tnLst>
      <p:par>
        <p:cTn id="1" dur="indefinite" restart="never" nodeType="tmRoot"/>
      </p:par>
    </p:tnLst>
  </p:timing>
  <p:txStyles>
    <p:titleStyle>
      <a:lvl1pPr algn="l" defTabSz="914400" rtl="0" eaLnBrk="1" latinLnBrk="0" hangingPunct="1">
        <a:spcBef>
          <a:spcPct val="0"/>
        </a:spcBef>
        <a:buNone/>
        <a:defRPr lang="en-US" sz="4400" kern="1200" dirty="0" smtClean="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http://www.unaids.org/sites/default/files/media_asset/GARPR_2014_guidelines_en_0.pdf"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3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2"/>
            </p:custDataLst>
          </p:nvPr>
        </p:nvSpPr>
        <p:spPr/>
        <p:txBody>
          <a:bodyPr>
            <a:normAutofit fontScale="90000"/>
          </a:bodyPr>
          <a:lstStyle/>
          <a:p>
            <a:r>
              <a:rPr lang="en-US" dirty="0" smtClean="0"/>
              <a:t>Developing and Implementing M&amp;E Plan for NSHDP II</a:t>
            </a:r>
            <a:endParaRPr lang="en-US" dirty="0"/>
          </a:p>
        </p:txBody>
      </p:sp>
      <p:sp>
        <p:nvSpPr>
          <p:cNvPr id="3" name="Subtitle 2"/>
          <p:cNvSpPr>
            <a:spLocks noGrp="1"/>
          </p:cNvSpPr>
          <p:nvPr>
            <p:ph type="subTitle" idx="1"/>
            <p:custDataLst>
              <p:tags r:id="rId3"/>
            </p:custDataLst>
          </p:nvPr>
        </p:nvSpPr>
        <p:spPr/>
        <p:txBody>
          <a:bodyPr>
            <a:normAutofit/>
          </a:bodyPr>
          <a:lstStyle/>
          <a:p>
            <a:r>
              <a:rPr lang="en-US" sz="2400" b="1" dirty="0" smtClean="0">
                <a:latin typeface="+mn-lt"/>
              </a:rPr>
              <a:t>Samson Bamidele, M&amp;E Consultant</a:t>
            </a:r>
          </a:p>
          <a:p>
            <a:r>
              <a:rPr lang="en-US" sz="2400" b="1" dirty="0" smtClean="0">
                <a:latin typeface="+mn-lt"/>
              </a:rPr>
              <a:t>July 25, 2017</a:t>
            </a:r>
            <a:endParaRPr lang="en-US" sz="2400" b="1" dirty="0">
              <a:latin typeface="+mn-lt"/>
            </a:endParaRPr>
          </a:p>
        </p:txBody>
      </p:sp>
    </p:spTree>
    <p:custDataLst>
      <p:tags r:id="rId1"/>
    </p:custData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38206632-FB91-4777-AA94-3398AE2BDB11}" type="slidenum">
              <a:rPr lang="en-US" smtClean="0"/>
              <a:pPr>
                <a:defRPr/>
              </a:pPr>
              <a:t>10</a:t>
            </a:fld>
            <a:endParaRPr lang="en-US" smtClean="0"/>
          </a:p>
        </p:txBody>
      </p:sp>
      <p:sp>
        <p:nvSpPr>
          <p:cNvPr id="12292" name="Rectangle 2"/>
          <p:cNvSpPr>
            <a:spLocks noGrp="1" noChangeArrowheads="1"/>
          </p:cNvSpPr>
          <p:nvPr>
            <p:ph type="title"/>
          </p:nvPr>
        </p:nvSpPr>
        <p:spPr>
          <a:xfrm>
            <a:off x="838200" y="0"/>
            <a:ext cx="7924800" cy="1143000"/>
          </a:xfrm>
        </p:spPr>
        <p:txBody>
          <a:bodyPr>
            <a:normAutofit fontScale="90000"/>
          </a:bodyPr>
          <a:lstStyle/>
          <a:p>
            <a:pPr>
              <a:lnSpc>
                <a:spcPct val="85000"/>
              </a:lnSpc>
            </a:pPr>
            <a:r>
              <a:rPr lang="en-US" altLang="en-US" b="1" dirty="0" smtClean="0"/>
              <a:t>Elements of an M&amp;E Plan: Program Description</a:t>
            </a:r>
          </a:p>
        </p:txBody>
      </p:sp>
      <p:sp>
        <p:nvSpPr>
          <p:cNvPr id="12293" name="Rectangle 3"/>
          <p:cNvSpPr>
            <a:spLocks noGrp="1" noChangeArrowheads="1"/>
          </p:cNvSpPr>
          <p:nvPr>
            <p:ph type="body" idx="1"/>
          </p:nvPr>
        </p:nvSpPr>
        <p:spPr>
          <a:xfrm>
            <a:off x="838200" y="1371600"/>
            <a:ext cx="7772400" cy="4525963"/>
          </a:xfrm>
        </p:spPr>
        <p:txBody>
          <a:bodyPr/>
          <a:lstStyle/>
          <a:p>
            <a:pPr marL="736600" indent="-736600">
              <a:lnSpc>
                <a:spcPct val="85000"/>
              </a:lnSpc>
              <a:buFontTx/>
              <a:buAutoNum type="alphaUcPeriod"/>
            </a:pPr>
            <a:r>
              <a:rPr lang="en-US" altLang="en-US" dirty="0" smtClean="0"/>
              <a:t>Problem Statement</a:t>
            </a:r>
          </a:p>
          <a:p>
            <a:pPr marL="736600" indent="-736600">
              <a:lnSpc>
                <a:spcPct val="85000"/>
              </a:lnSpc>
              <a:buFontTx/>
              <a:buAutoNum type="alphaUcPeriod"/>
            </a:pPr>
            <a:r>
              <a:rPr lang="en-US" altLang="en-US" dirty="0" smtClean="0"/>
              <a:t>Conceptual Framework</a:t>
            </a:r>
          </a:p>
          <a:p>
            <a:pPr marL="736600" indent="-736600">
              <a:lnSpc>
                <a:spcPct val="85000"/>
              </a:lnSpc>
              <a:buFontTx/>
              <a:buAutoNum type="alphaUcPeriod"/>
            </a:pPr>
            <a:r>
              <a:rPr lang="en-US" altLang="en-US" dirty="0" smtClean="0"/>
              <a:t>Goal and Objectives</a:t>
            </a:r>
          </a:p>
          <a:p>
            <a:pPr marL="736600" indent="-736600">
              <a:lnSpc>
                <a:spcPct val="85000"/>
              </a:lnSpc>
              <a:buFontTx/>
              <a:buAutoNum type="alphaUcPeriod"/>
            </a:pPr>
            <a:r>
              <a:rPr lang="en-US" altLang="en-US" dirty="0" smtClean="0"/>
              <a:t>Program Description:</a:t>
            </a:r>
          </a:p>
          <a:p>
            <a:pPr marL="1092200" lvl="1" indent="-635000">
              <a:lnSpc>
                <a:spcPct val="85000"/>
              </a:lnSpc>
            </a:pPr>
            <a:r>
              <a:rPr lang="en-US" altLang="en-US" dirty="0" smtClean="0"/>
              <a:t>Interventions</a:t>
            </a:r>
          </a:p>
          <a:p>
            <a:pPr marL="1092200" lvl="1" indent="-635000">
              <a:lnSpc>
                <a:spcPct val="85000"/>
              </a:lnSpc>
            </a:pPr>
            <a:r>
              <a:rPr lang="en-US" altLang="en-US" dirty="0" smtClean="0"/>
              <a:t>Geographic scope</a:t>
            </a:r>
          </a:p>
          <a:p>
            <a:pPr marL="1092200" lvl="1" indent="-635000">
              <a:lnSpc>
                <a:spcPct val="85000"/>
              </a:lnSpc>
            </a:pPr>
            <a:r>
              <a:rPr lang="en-US" altLang="en-US" dirty="0" smtClean="0"/>
              <a:t>Target population</a:t>
            </a:r>
          </a:p>
          <a:p>
            <a:pPr marL="1092200" lvl="1" indent="-635000">
              <a:lnSpc>
                <a:spcPct val="85000"/>
              </a:lnSpc>
            </a:pPr>
            <a:r>
              <a:rPr lang="en-US" altLang="en-US" dirty="0" smtClean="0"/>
              <a:t>Duration</a:t>
            </a:r>
          </a:p>
          <a:p>
            <a:pPr marL="736600" indent="-736600">
              <a:lnSpc>
                <a:spcPct val="85000"/>
              </a:lnSpc>
              <a:buFontTx/>
              <a:buAutoNum type="alphaUcPeriod"/>
            </a:pPr>
            <a:r>
              <a:rPr lang="en-US" altLang="en-US" dirty="0" smtClean="0"/>
              <a:t>Logical Framework/Results Framework</a:t>
            </a:r>
          </a:p>
        </p:txBody>
      </p:sp>
    </p:spTree>
    <p:extLst>
      <p:ext uri="{BB962C8B-B14F-4D97-AF65-F5344CB8AC3E}">
        <p14:creationId xmlns:p14="http://schemas.microsoft.com/office/powerpoint/2010/main" val="215542272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59064B63-FA8D-41FB-9F0F-75630E59C6D6}" type="slidenum">
              <a:rPr lang="en-US" smtClean="0"/>
              <a:pPr>
                <a:defRPr/>
              </a:pPr>
              <a:t>11</a:t>
            </a:fld>
            <a:endParaRPr lang="en-US" smtClean="0"/>
          </a:p>
        </p:txBody>
      </p:sp>
      <p:sp>
        <p:nvSpPr>
          <p:cNvPr id="13317" name="Rectangle 3"/>
          <p:cNvSpPr>
            <a:spLocks noGrp="1" noChangeArrowheads="1"/>
          </p:cNvSpPr>
          <p:nvPr>
            <p:ph type="body" idx="1"/>
          </p:nvPr>
        </p:nvSpPr>
        <p:spPr>
          <a:xfrm>
            <a:off x="685800" y="1036637"/>
            <a:ext cx="8305800" cy="4983163"/>
          </a:xfrm>
        </p:spPr>
        <p:txBody>
          <a:bodyPr>
            <a:noAutofit/>
          </a:bodyPr>
          <a:lstStyle/>
          <a:p>
            <a:pPr marL="635000" indent="-635000">
              <a:buFontTx/>
              <a:buAutoNum type="alphaUcPeriod"/>
            </a:pPr>
            <a:r>
              <a:rPr lang="en-US" altLang="en-US" sz="2800" dirty="0" smtClean="0"/>
              <a:t>Selection of indicators based on</a:t>
            </a:r>
          </a:p>
          <a:p>
            <a:pPr marL="990600" lvl="1" indent="-533400"/>
            <a:r>
              <a:rPr lang="en-US" altLang="en-US" dirty="0" smtClean="0"/>
              <a:t>Logic Models</a:t>
            </a:r>
          </a:p>
          <a:p>
            <a:pPr marL="990600" lvl="1" indent="-533400"/>
            <a:r>
              <a:rPr lang="en-US" altLang="en-US" dirty="0" smtClean="0"/>
              <a:t>Strategic information needed for decision making</a:t>
            </a:r>
          </a:p>
          <a:p>
            <a:pPr marL="1422400" lvl="2" indent="-508000"/>
            <a:r>
              <a:rPr lang="en-US" altLang="en-US" sz="2800" dirty="0" smtClean="0"/>
              <a:t>Addressing country/state/local program needs</a:t>
            </a:r>
          </a:p>
          <a:p>
            <a:pPr marL="1422400" lvl="2" indent="-508000"/>
            <a:r>
              <a:rPr lang="en-US" altLang="en-US" sz="2800" dirty="0" smtClean="0"/>
              <a:t>Coordination of national &amp; donor M&amp;E needs </a:t>
            </a:r>
          </a:p>
          <a:p>
            <a:pPr marL="1422400" lvl="2" indent="-508000"/>
            <a:r>
              <a:rPr lang="en-US" altLang="en-US" sz="2800" dirty="0" smtClean="0"/>
              <a:t>Build on existing indicators</a:t>
            </a:r>
          </a:p>
          <a:p>
            <a:pPr marL="1422400" lvl="2" indent="-508000"/>
            <a:r>
              <a:rPr lang="en-US" altLang="en-US" sz="2800" dirty="0" smtClean="0"/>
              <a:t>Build on conceptual framework</a:t>
            </a:r>
          </a:p>
          <a:p>
            <a:pPr marL="635000" indent="-635000">
              <a:buFontTx/>
              <a:buAutoNum type="alphaUcPeriod"/>
            </a:pPr>
            <a:r>
              <a:rPr lang="en-US" altLang="en-US" sz="2800" dirty="0" smtClean="0"/>
              <a:t>Indicator Reference Sheets </a:t>
            </a:r>
            <a:br>
              <a:rPr lang="en-US" altLang="en-US" sz="2800" dirty="0" smtClean="0"/>
            </a:br>
            <a:r>
              <a:rPr lang="en-US" altLang="en-US" sz="2800" dirty="0" smtClean="0"/>
              <a:t>(may be included as appendices)</a:t>
            </a:r>
          </a:p>
          <a:p>
            <a:pPr marL="635000" indent="-635000">
              <a:buFontTx/>
              <a:buAutoNum type="alphaUcPeriod"/>
            </a:pPr>
            <a:r>
              <a:rPr lang="en-US" altLang="en-US" sz="2800" dirty="0" smtClean="0"/>
              <a:t>Indicator Matrix</a:t>
            </a:r>
          </a:p>
        </p:txBody>
      </p:sp>
      <p:sp>
        <p:nvSpPr>
          <p:cNvPr id="6" name="Rectangle 2"/>
          <p:cNvSpPr txBox="1">
            <a:spLocks noChangeArrowheads="1"/>
          </p:cNvSpPr>
          <p:nvPr/>
        </p:nvSpPr>
        <p:spPr>
          <a:xfrm>
            <a:off x="609600" y="76200"/>
            <a:ext cx="8458200" cy="838200"/>
          </a:xfrm>
          <a:prstGeom prst="rect">
            <a:avLst/>
          </a:prstGeom>
        </p:spPr>
        <p:txBody>
          <a:bodyPr vert="horz" lIns="91440" tIns="45720" rIns="91440" bIns="45720" rtlCol="0" anchor="ctr" anchorCtr="0">
            <a:normAutofit fontScale="97500"/>
          </a:bodyPr>
          <a:lstStyle>
            <a:lvl1pPr algn="l" defTabSz="914400" rtl="0" eaLnBrk="1" latinLnBrk="0" hangingPunct="1">
              <a:spcBef>
                <a:spcPct val="0"/>
              </a:spcBef>
              <a:buNone/>
              <a:defRPr lang="en-US" sz="4400" kern="1200" dirty="0">
                <a:solidFill>
                  <a:schemeClr val="tx1"/>
                </a:solidFill>
                <a:latin typeface="+mj-lt"/>
                <a:ea typeface="+mj-ea"/>
                <a:cs typeface="+mj-cs"/>
              </a:defRPr>
            </a:lvl1pPr>
          </a:lstStyle>
          <a:p>
            <a:pPr>
              <a:lnSpc>
                <a:spcPct val="85000"/>
              </a:lnSpc>
            </a:pPr>
            <a:r>
              <a:rPr lang="en-US" altLang="en-US" b="1" dirty="0" smtClean="0"/>
              <a:t>Elements of an M&amp;E Plan: Indicators</a:t>
            </a:r>
          </a:p>
        </p:txBody>
      </p:sp>
    </p:spTree>
    <p:extLst>
      <p:ext uri="{BB962C8B-B14F-4D97-AF65-F5344CB8AC3E}">
        <p14:creationId xmlns:p14="http://schemas.microsoft.com/office/powerpoint/2010/main" val="158839324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914400" y="0"/>
            <a:ext cx="7086600" cy="533400"/>
          </a:xfrm>
        </p:spPr>
        <p:txBody>
          <a:bodyPr>
            <a:normAutofit fontScale="90000"/>
          </a:bodyPr>
          <a:lstStyle/>
          <a:p>
            <a:pPr>
              <a:lnSpc>
                <a:spcPct val="85000"/>
              </a:lnSpc>
            </a:pPr>
            <a:r>
              <a:rPr lang="en-US" altLang="en-US" sz="3600" b="1" dirty="0" smtClean="0"/>
              <a:t>Indicator Reference Sheet – an Example</a:t>
            </a:r>
            <a:endParaRPr lang="en-US" altLang="en-US" b="1" dirty="0" smtClean="0"/>
          </a:p>
        </p:txBody>
      </p:sp>
      <p:graphicFrame>
        <p:nvGraphicFramePr>
          <p:cNvPr id="8" name="Table 7"/>
          <p:cNvGraphicFramePr>
            <a:graphicFrameLocks noGrp="1"/>
          </p:cNvGraphicFramePr>
          <p:nvPr>
            <p:extLst>
              <p:ext uri="{D42A27DB-BD31-4B8C-83A1-F6EECF244321}">
                <p14:modId xmlns:p14="http://schemas.microsoft.com/office/powerpoint/2010/main" val="1306534708"/>
              </p:ext>
            </p:extLst>
          </p:nvPr>
        </p:nvGraphicFramePr>
        <p:xfrm>
          <a:off x="838200" y="635017"/>
          <a:ext cx="7924799" cy="5984207"/>
        </p:xfrm>
        <a:graphic>
          <a:graphicData uri="http://schemas.openxmlformats.org/drawingml/2006/table">
            <a:tbl>
              <a:tblPr firstRow="1" firstCol="1" lastRow="1" lastCol="1" bandRow="1" bandCol="1"/>
              <a:tblGrid>
                <a:gridCol w="1903537"/>
                <a:gridCol w="6021262"/>
              </a:tblGrid>
              <a:tr h="380999">
                <a:tc>
                  <a:txBody>
                    <a:bodyPr/>
                    <a:lstStyle/>
                    <a:p>
                      <a:pPr marL="0" marR="0">
                        <a:spcBef>
                          <a:spcPts val="0"/>
                        </a:spcBef>
                        <a:spcAft>
                          <a:spcPts val="600"/>
                        </a:spcAft>
                      </a:pPr>
                      <a:r>
                        <a:rPr lang="en-US" sz="1600" b="1" dirty="0">
                          <a:effectLst/>
                          <a:latin typeface="Arial"/>
                          <a:ea typeface="Times New Roman"/>
                          <a:cs typeface="Times New Roman"/>
                        </a:rPr>
                        <a:t>Indicator</a:t>
                      </a:r>
                      <a:endParaRPr lang="en-US" sz="1600" dirty="0">
                        <a:effectLst/>
                        <a:latin typeface="Times New Roman"/>
                        <a:ea typeface="Times New Roman"/>
                        <a:cs typeface="Times New Roman"/>
                      </a:endParaRPr>
                    </a:p>
                  </a:txBody>
                  <a:tcPr marL="46297" marR="46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1100" dirty="0">
                          <a:solidFill>
                            <a:srgbClr val="000000"/>
                          </a:solidFill>
                          <a:effectLst/>
                          <a:latin typeface="Arial"/>
                          <a:ea typeface="Times New Roman"/>
                          <a:cs typeface="Times New Roman"/>
                        </a:rPr>
                        <a:t>PMTCT-2: Percentage of HIV-positive pregnant women who received </a:t>
                      </a:r>
                      <a:r>
                        <a:rPr lang="en-US" sz="1100" dirty="0" err="1">
                          <a:solidFill>
                            <a:srgbClr val="000000"/>
                          </a:solidFill>
                          <a:effectLst/>
                          <a:latin typeface="Arial"/>
                          <a:ea typeface="Times New Roman"/>
                          <a:cs typeface="Times New Roman"/>
                        </a:rPr>
                        <a:t>antiretrovirals</a:t>
                      </a:r>
                      <a:r>
                        <a:rPr lang="en-US" sz="1100" dirty="0">
                          <a:solidFill>
                            <a:srgbClr val="000000"/>
                          </a:solidFill>
                          <a:effectLst/>
                          <a:latin typeface="Arial"/>
                          <a:ea typeface="Times New Roman"/>
                          <a:cs typeface="Times New Roman"/>
                        </a:rPr>
                        <a:t> to reduce the risk of mother-to-child transmission</a:t>
                      </a:r>
                      <a:endParaRPr lang="en-US" sz="1100" dirty="0">
                        <a:effectLst/>
                        <a:latin typeface="Times New Roman"/>
                        <a:ea typeface="Times New Roman"/>
                        <a:cs typeface="Times New Roman"/>
                      </a:endParaRPr>
                    </a:p>
                  </a:txBody>
                  <a:tcPr marL="46297" marR="46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50984">
                <a:tc>
                  <a:txBody>
                    <a:bodyPr/>
                    <a:lstStyle/>
                    <a:p>
                      <a:pPr marL="0" marR="0">
                        <a:spcBef>
                          <a:spcPts val="0"/>
                        </a:spcBef>
                        <a:spcAft>
                          <a:spcPts val="600"/>
                        </a:spcAft>
                      </a:pPr>
                      <a:r>
                        <a:rPr lang="en-US" sz="1600" b="1" dirty="0">
                          <a:effectLst/>
                          <a:latin typeface="Arial"/>
                          <a:ea typeface="Times New Roman"/>
                          <a:cs typeface="Times New Roman"/>
                        </a:rPr>
                        <a:t>Rationale/Purpose</a:t>
                      </a:r>
                      <a:endParaRPr lang="en-US" sz="1600" dirty="0">
                        <a:effectLst/>
                        <a:latin typeface="Times New Roman"/>
                        <a:ea typeface="Times New Roman"/>
                        <a:cs typeface="Times New Roman"/>
                      </a:endParaRPr>
                    </a:p>
                  </a:txBody>
                  <a:tcPr marL="46297" marR="46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1100" dirty="0">
                          <a:effectLst/>
                          <a:latin typeface="Arial"/>
                          <a:ea typeface="Times New Roman"/>
                          <a:cs typeface="Times New Roman"/>
                        </a:rPr>
                        <a:t>The risk of mother-to-child transmission can be significantly reduced by providing antiretroviral medicine (as lifelong therapy or as prophylaxis) for the mother during pregnancy and delivery, with antiretroviral prophylaxis for the infant, and </a:t>
                      </a:r>
                      <a:r>
                        <a:rPr lang="en-US" sz="1100" dirty="0" err="1">
                          <a:effectLst/>
                          <a:latin typeface="Arial"/>
                          <a:ea typeface="Times New Roman"/>
                          <a:cs typeface="Times New Roman"/>
                        </a:rPr>
                        <a:t>antiretrovirals</a:t>
                      </a:r>
                      <a:r>
                        <a:rPr lang="en-US" sz="1100" dirty="0">
                          <a:effectLst/>
                          <a:latin typeface="Arial"/>
                          <a:ea typeface="Times New Roman"/>
                          <a:cs typeface="Times New Roman"/>
                        </a:rPr>
                        <a:t> to the mother or child during breastfeeding (if breastfeeding), and use of safe delivery practices and safer infant feeding. The data will be used to track progress toward global and national goals towards elimination of mother-to-child transmission; to inform policy and strategic planning; for advocacy; and leveraging resources for accelerated scale up. It will help measure trends in coverage of antiretroviral prophylaxis and treatment, and when disaggregated by regimen type, will also assess progress in implementing more effective regimen and ART.</a:t>
                      </a:r>
                      <a:endParaRPr lang="en-US" sz="1100" dirty="0">
                        <a:effectLst/>
                        <a:latin typeface="Times New Roman"/>
                        <a:ea typeface="Times New Roman"/>
                        <a:cs typeface="Times New Roman"/>
                      </a:endParaRPr>
                    </a:p>
                  </a:txBody>
                  <a:tcPr marL="46297" marR="46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3121">
                <a:tc>
                  <a:txBody>
                    <a:bodyPr/>
                    <a:lstStyle/>
                    <a:p>
                      <a:pPr marL="0" marR="0">
                        <a:spcBef>
                          <a:spcPts val="0"/>
                        </a:spcBef>
                        <a:spcAft>
                          <a:spcPts val="600"/>
                        </a:spcAft>
                      </a:pPr>
                      <a:r>
                        <a:rPr lang="en-US" sz="1600" b="1" dirty="0">
                          <a:effectLst/>
                          <a:latin typeface="Arial"/>
                          <a:ea typeface="Times New Roman"/>
                          <a:cs typeface="Times New Roman"/>
                        </a:rPr>
                        <a:t>Numerator</a:t>
                      </a:r>
                      <a:endParaRPr lang="en-US" sz="1600" dirty="0">
                        <a:effectLst/>
                        <a:latin typeface="Times New Roman"/>
                        <a:ea typeface="Times New Roman"/>
                        <a:cs typeface="Times New Roman"/>
                      </a:endParaRPr>
                    </a:p>
                  </a:txBody>
                  <a:tcPr marL="46297" marR="46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1100" dirty="0">
                          <a:effectLst/>
                          <a:latin typeface="Arial"/>
                          <a:ea typeface="Times New Roman"/>
                          <a:cs typeface="Times New Roman"/>
                        </a:rPr>
                        <a:t>Number of HIV-positive pregnant women who received antiretroviral medicine during the past 12 months to reduce the risk of mother-to-child transmission during pregnancy and delivery</a:t>
                      </a:r>
                      <a:endParaRPr lang="en-US" sz="1100" dirty="0">
                        <a:effectLst/>
                        <a:latin typeface="Times New Roman"/>
                        <a:ea typeface="Times New Roman"/>
                        <a:cs typeface="Times New Roman"/>
                      </a:endParaRPr>
                    </a:p>
                  </a:txBody>
                  <a:tcPr marL="46297" marR="46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9719">
                <a:tc>
                  <a:txBody>
                    <a:bodyPr/>
                    <a:lstStyle/>
                    <a:p>
                      <a:pPr marL="0" marR="0">
                        <a:spcBef>
                          <a:spcPts val="0"/>
                        </a:spcBef>
                        <a:spcAft>
                          <a:spcPts val="600"/>
                        </a:spcAft>
                      </a:pPr>
                      <a:r>
                        <a:rPr lang="en-US" sz="1600" b="1" dirty="0">
                          <a:effectLst/>
                          <a:latin typeface="Arial"/>
                          <a:ea typeface="Times New Roman"/>
                          <a:cs typeface="Times New Roman"/>
                        </a:rPr>
                        <a:t>Denominator</a:t>
                      </a:r>
                      <a:endParaRPr lang="en-US" sz="1600" dirty="0">
                        <a:effectLst/>
                        <a:latin typeface="Times New Roman"/>
                        <a:ea typeface="Times New Roman"/>
                        <a:cs typeface="Times New Roman"/>
                      </a:endParaRPr>
                    </a:p>
                  </a:txBody>
                  <a:tcPr marL="46297" marR="46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1100" dirty="0">
                          <a:effectLst/>
                          <a:latin typeface="Arial"/>
                          <a:ea typeface="Times New Roman"/>
                          <a:cs typeface="Times New Roman"/>
                        </a:rPr>
                        <a:t>Estimated number of HIV-positive women who delivered within the past 12 months</a:t>
                      </a:r>
                      <a:endParaRPr lang="en-US" sz="1100" dirty="0">
                        <a:effectLst/>
                        <a:latin typeface="Times New Roman"/>
                        <a:ea typeface="Times New Roman"/>
                        <a:cs typeface="Times New Roman"/>
                      </a:endParaRPr>
                    </a:p>
                  </a:txBody>
                  <a:tcPr marL="46297" marR="46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9029">
                <a:tc>
                  <a:txBody>
                    <a:bodyPr/>
                    <a:lstStyle/>
                    <a:p>
                      <a:pPr marL="0" marR="0">
                        <a:spcBef>
                          <a:spcPts val="0"/>
                        </a:spcBef>
                        <a:spcAft>
                          <a:spcPts val="600"/>
                        </a:spcAft>
                      </a:pPr>
                      <a:r>
                        <a:rPr lang="en-US" sz="1600" b="1" dirty="0">
                          <a:effectLst/>
                          <a:latin typeface="Arial"/>
                          <a:ea typeface="Times New Roman"/>
                          <a:cs typeface="Times New Roman"/>
                        </a:rPr>
                        <a:t>Data collection frequency</a:t>
                      </a:r>
                      <a:endParaRPr lang="en-US" sz="1600" dirty="0">
                        <a:effectLst/>
                        <a:latin typeface="Times New Roman"/>
                        <a:ea typeface="Times New Roman"/>
                        <a:cs typeface="Times New Roman"/>
                      </a:endParaRPr>
                    </a:p>
                  </a:txBody>
                  <a:tcPr marL="46297" marR="46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1100" dirty="0">
                          <a:effectLst/>
                          <a:latin typeface="Arial"/>
                          <a:ea typeface="Times New Roman"/>
                          <a:cs typeface="Times New Roman"/>
                        </a:rPr>
                        <a:t> </a:t>
                      </a:r>
                      <a:endParaRPr lang="en-US" sz="1100" dirty="0">
                        <a:effectLst/>
                        <a:latin typeface="Times New Roman"/>
                        <a:ea typeface="Times New Roman"/>
                        <a:cs typeface="Times New Roman"/>
                      </a:endParaRPr>
                    </a:p>
                    <a:p>
                      <a:pPr marL="0" marR="0">
                        <a:spcBef>
                          <a:spcPts val="0"/>
                        </a:spcBef>
                        <a:spcAft>
                          <a:spcPts val="600"/>
                        </a:spcAft>
                      </a:pPr>
                      <a:r>
                        <a:rPr lang="en-US" sz="1100" dirty="0">
                          <a:effectLst/>
                          <a:latin typeface="Arial"/>
                          <a:ea typeface="Times New Roman"/>
                          <a:cs typeface="Times New Roman"/>
                        </a:rPr>
                        <a:t>Preferred frequency monthly, minimum quarterly</a:t>
                      </a:r>
                      <a:endParaRPr lang="en-US" sz="1100" dirty="0">
                        <a:effectLst/>
                        <a:latin typeface="Times New Roman"/>
                        <a:ea typeface="Times New Roman"/>
                        <a:cs typeface="Times New Roman"/>
                      </a:endParaRPr>
                    </a:p>
                  </a:txBody>
                  <a:tcPr marL="46297" marR="46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3396">
                <a:tc>
                  <a:txBody>
                    <a:bodyPr/>
                    <a:lstStyle/>
                    <a:p>
                      <a:pPr marL="0" marR="0">
                        <a:spcBef>
                          <a:spcPts val="0"/>
                        </a:spcBef>
                        <a:spcAft>
                          <a:spcPts val="600"/>
                        </a:spcAft>
                      </a:pPr>
                      <a:r>
                        <a:rPr lang="en-US" sz="1600" b="1" dirty="0">
                          <a:effectLst/>
                          <a:latin typeface="Arial"/>
                          <a:ea typeface="Times New Roman"/>
                          <a:cs typeface="Times New Roman"/>
                        </a:rPr>
                        <a:t>Measurement Tool</a:t>
                      </a:r>
                      <a:endParaRPr lang="en-US" sz="1600" dirty="0">
                        <a:effectLst/>
                        <a:latin typeface="Times New Roman"/>
                        <a:ea typeface="Times New Roman"/>
                        <a:cs typeface="Times New Roman"/>
                      </a:endParaRPr>
                    </a:p>
                  </a:txBody>
                  <a:tcPr marL="46297" marR="46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1100" dirty="0">
                          <a:effectLst/>
                          <a:latin typeface="Arial"/>
                          <a:ea typeface="Times New Roman"/>
                          <a:cs typeface="Times New Roman"/>
                        </a:rPr>
                        <a:t>Routine facility data collection tools – client forms, registers and monthly summary forms</a:t>
                      </a:r>
                      <a:endParaRPr lang="en-US" sz="1100" dirty="0">
                        <a:effectLst/>
                        <a:latin typeface="Times New Roman"/>
                        <a:ea typeface="Times New Roman"/>
                        <a:cs typeface="Times New Roman"/>
                      </a:endParaRPr>
                    </a:p>
                  </a:txBody>
                  <a:tcPr marL="46297" marR="46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7337">
                <a:tc>
                  <a:txBody>
                    <a:bodyPr/>
                    <a:lstStyle/>
                    <a:p>
                      <a:pPr marL="0" marR="0">
                        <a:spcBef>
                          <a:spcPts val="0"/>
                        </a:spcBef>
                        <a:spcAft>
                          <a:spcPts val="600"/>
                        </a:spcAft>
                      </a:pPr>
                      <a:r>
                        <a:rPr lang="en-US" sz="1600" b="1" dirty="0">
                          <a:effectLst/>
                          <a:latin typeface="Arial"/>
                          <a:ea typeface="Times New Roman"/>
                          <a:cs typeface="Times New Roman"/>
                        </a:rPr>
                        <a:t>Method of measurement</a:t>
                      </a:r>
                      <a:endParaRPr lang="en-US" sz="1600" dirty="0">
                        <a:effectLst/>
                        <a:latin typeface="Times New Roman"/>
                        <a:ea typeface="Times New Roman"/>
                        <a:cs typeface="Times New Roman"/>
                      </a:endParaRPr>
                    </a:p>
                  </a:txBody>
                  <a:tcPr marL="46297" marR="46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1100" dirty="0">
                          <a:effectLst/>
                          <a:latin typeface="Arial"/>
                          <a:ea typeface="Times New Roman"/>
                          <a:cs typeface="Times New Roman"/>
                        </a:rPr>
                        <a:t>For the numerator: national </a:t>
                      </a:r>
                      <a:r>
                        <a:rPr lang="en-US" sz="1100" dirty="0" err="1">
                          <a:effectLst/>
                          <a:latin typeface="Arial"/>
                          <a:ea typeface="Times New Roman"/>
                          <a:cs typeface="Times New Roman"/>
                        </a:rPr>
                        <a:t>programme</a:t>
                      </a:r>
                      <a:r>
                        <a:rPr lang="en-US" sz="1100" dirty="0">
                          <a:effectLst/>
                          <a:latin typeface="Arial"/>
                          <a:ea typeface="Times New Roman"/>
                          <a:cs typeface="Times New Roman"/>
                        </a:rPr>
                        <a:t> records aggregated from </a:t>
                      </a:r>
                      <a:r>
                        <a:rPr lang="en-US" sz="1100" dirty="0" err="1">
                          <a:effectLst/>
                          <a:latin typeface="Arial"/>
                          <a:ea typeface="Times New Roman"/>
                          <a:cs typeface="Times New Roman"/>
                        </a:rPr>
                        <a:t>programme</a:t>
                      </a:r>
                      <a:r>
                        <a:rPr lang="en-US" sz="1100" dirty="0">
                          <a:effectLst/>
                          <a:latin typeface="Arial"/>
                          <a:ea typeface="Times New Roman"/>
                          <a:cs typeface="Times New Roman"/>
                        </a:rPr>
                        <a:t> monitoring tools, such as patient registers and summary reporting forms For the denominator: estimation models such as Spectrum, or antenatal clinic surveillance surveys in combination with demographic data and appropriate adjustments related to coverage of ANC surveys.</a:t>
                      </a:r>
                      <a:endParaRPr lang="en-US" sz="1100" dirty="0">
                        <a:effectLst/>
                        <a:latin typeface="Times New Roman"/>
                        <a:ea typeface="Times New Roman"/>
                        <a:cs typeface="Times New Roman"/>
                      </a:endParaRPr>
                    </a:p>
                  </a:txBody>
                  <a:tcPr marL="46297" marR="46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4937">
                <a:tc>
                  <a:txBody>
                    <a:bodyPr/>
                    <a:lstStyle/>
                    <a:p>
                      <a:pPr marL="0" marR="0">
                        <a:spcBef>
                          <a:spcPts val="0"/>
                        </a:spcBef>
                        <a:spcAft>
                          <a:spcPts val="600"/>
                        </a:spcAft>
                      </a:pPr>
                      <a:r>
                        <a:rPr lang="en-US" sz="1600" b="1" dirty="0">
                          <a:effectLst/>
                          <a:latin typeface="Arial"/>
                          <a:ea typeface="Times New Roman"/>
                          <a:cs typeface="Times New Roman"/>
                        </a:rPr>
                        <a:t>Interpretation</a:t>
                      </a:r>
                      <a:endParaRPr lang="en-US" sz="1600" dirty="0">
                        <a:effectLst/>
                        <a:latin typeface="Times New Roman"/>
                        <a:ea typeface="Times New Roman"/>
                        <a:cs typeface="Times New Roman"/>
                      </a:endParaRPr>
                    </a:p>
                  </a:txBody>
                  <a:tcPr marL="46297" marR="46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1100" dirty="0">
                          <a:effectLst/>
                          <a:latin typeface="Arial"/>
                          <a:ea typeface="Times New Roman"/>
                          <a:cs typeface="Times New Roman"/>
                        </a:rPr>
                        <a:t>For more details on interpretation of indicator, see </a:t>
                      </a:r>
                      <a:r>
                        <a:rPr lang="en-US" sz="1100" u="sng" dirty="0">
                          <a:solidFill>
                            <a:srgbClr val="0000FF"/>
                          </a:solidFill>
                          <a:effectLst/>
                          <a:latin typeface="Arial"/>
                          <a:ea typeface="Times New Roman"/>
                          <a:cs typeface="Times New Roman"/>
                          <a:hlinkClick r:id="rId2"/>
                        </a:rPr>
                        <a:t>http://www.unaids.org/sites/default/files/media_asset/GARPR_2014_guidelines_en_0.pdf</a:t>
                      </a:r>
                      <a:endParaRPr lang="en-US" sz="1100" dirty="0">
                        <a:effectLst/>
                        <a:latin typeface="Times New Roman"/>
                        <a:ea typeface="Times New Roman"/>
                        <a:cs typeface="Times New Roman"/>
                      </a:endParaRPr>
                    </a:p>
                  </a:txBody>
                  <a:tcPr marL="46297" marR="46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1462">
                <a:tc>
                  <a:txBody>
                    <a:bodyPr/>
                    <a:lstStyle/>
                    <a:p>
                      <a:pPr marL="0" marR="0">
                        <a:spcBef>
                          <a:spcPts val="0"/>
                        </a:spcBef>
                        <a:spcAft>
                          <a:spcPts val="600"/>
                        </a:spcAft>
                      </a:pPr>
                      <a:r>
                        <a:rPr lang="en-US" sz="1600" b="1" dirty="0">
                          <a:effectLst/>
                          <a:latin typeface="Arial"/>
                          <a:ea typeface="Times New Roman"/>
                          <a:cs typeface="Times New Roman"/>
                        </a:rPr>
                        <a:t>Other relevant information </a:t>
                      </a:r>
                      <a:endParaRPr lang="en-US" sz="1600" dirty="0">
                        <a:effectLst/>
                        <a:latin typeface="Times New Roman"/>
                        <a:ea typeface="Times New Roman"/>
                        <a:cs typeface="Times New Roman"/>
                      </a:endParaRPr>
                    </a:p>
                  </a:txBody>
                  <a:tcPr marL="46297" marR="46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1100" dirty="0">
                          <a:effectLst/>
                          <a:highlight>
                            <a:srgbClr val="FFFF00"/>
                          </a:highlight>
                          <a:latin typeface="Arial"/>
                          <a:ea typeface="Times New Roman"/>
                          <a:cs typeface="Times New Roman"/>
                        </a:rPr>
                        <a:t> </a:t>
                      </a:r>
                      <a:endParaRPr lang="en-US" sz="1100" dirty="0">
                        <a:effectLst/>
                        <a:latin typeface="Times New Roman"/>
                        <a:ea typeface="Times New Roman"/>
                        <a:cs typeface="Times New Roman"/>
                      </a:endParaRPr>
                    </a:p>
                  </a:txBody>
                  <a:tcPr marL="46297" marR="46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846524909"/>
      </p:ext>
    </p:extLst>
  </p:cSld>
  <p:clrMapOvr>
    <a:masterClrMapping/>
  </p:clrMapOvr>
  <p:transition spd="slow">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A0CB032C-DCE9-49D2-8481-B8AD65120D61}" type="slidenum">
              <a:rPr lang="en-US" smtClean="0"/>
              <a:pPr>
                <a:defRPr/>
              </a:pPr>
              <a:t>13</a:t>
            </a:fld>
            <a:endParaRPr lang="en-US" smtClean="0"/>
          </a:p>
        </p:txBody>
      </p:sp>
      <p:sp>
        <p:nvSpPr>
          <p:cNvPr id="14340" name="Rectangle 2"/>
          <p:cNvSpPr>
            <a:spLocks noGrp="1" noChangeArrowheads="1"/>
          </p:cNvSpPr>
          <p:nvPr>
            <p:ph type="title"/>
          </p:nvPr>
        </p:nvSpPr>
        <p:spPr>
          <a:xfrm>
            <a:off x="762000" y="76200"/>
            <a:ext cx="8229600" cy="1143000"/>
          </a:xfrm>
        </p:spPr>
        <p:txBody>
          <a:bodyPr>
            <a:normAutofit fontScale="90000"/>
          </a:bodyPr>
          <a:lstStyle/>
          <a:p>
            <a:pPr>
              <a:lnSpc>
                <a:spcPct val="85000"/>
              </a:lnSpc>
            </a:pPr>
            <a:r>
              <a:rPr lang="en-US" altLang="en-US" b="1" dirty="0" smtClean="0"/>
              <a:t>Elements of an M&amp;E Plan:</a:t>
            </a:r>
            <a:br>
              <a:rPr lang="en-US" altLang="en-US" b="1" dirty="0" smtClean="0"/>
            </a:br>
            <a:r>
              <a:rPr lang="en-US" altLang="en-US" b="1" dirty="0" smtClean="0"/>
              <a:t>Data Collection, Reporting Systems</a:t>
            </a:r>
          </a:p>
        </p:txBody>
      </p:sp>
      <p:sp>
        <p:nvSpPr>
          <p:cNvPr id="14341" name="Rectangle 3"/>
          <p:cNvSpPr>
            <a:spLocks noGrp="1" noChangeArrowheads="1"/>
          </p:cNvSpPr>
          <p:nvPr>
            <p:ph type="body" idx="1"/>
          </p:nvPr>
        </p:nvSpPr>
        <p:spPr>
          <a:xfrm>
            <a:off x="762000" y="1143000"/>
            <a:ext cx="8153400" cy="5486400"/>
          </a:xfrm>
        </p:spPr>
        <p:txBody>
          <a:bodyPr>
            <a:noAutofit/>
          </a:bodyPr>
          <a:lstStyle/>
          <a:p>
            <a:pPr marL="736600" indent="-736600">
              <a:buFontTx/>
              <a:buAutoNum type="alphaUcPeriod"/>
            </a:pPr>
            <a:r>
              <a:rPr lang="en-US" altLang="en-US" sz="3600" dirty="0" smtClean="0"/>
              <a:t>Information sources used for collecting data for indicators</a:t>
            </a:r>
          </a:p>
          <a:p>
            <a:pPr marL="736600" indent="-736600">
              <a:buFontTx/>
              <a:buAutoNum type="alphaUcPeriod"/>
            </a:pPr>
            <a:r>
              <a:rPr lang="en-US" altLang="en-US" sz="3600" dirty="0" smtClean="0"/>
              <a:t>Diagram data collection, processing, analysis, and reporting system</a:t>
            </a:r>
          </a:p>
          <a:p>
            <a:pPr marL="736600" indent="-736600">
              <a:buFontTx/>
              <a:buAutoNum type="alphaUcPeriod"/>
            </a:pPr>
            <a:r>
              <a:rPr lang="en-US" altLang="en-US" sz="3600" dirty="0" smtClean="0"/>
              <a:t>Data collection tools </a:t>
            </a:r>
          </a:p>
          <a:p>
            <a:pPr marL="1092200" lvl="1" indent="-635000">
              <a:spcBef>
                <a:spcPct val="0"/>
              </a:spcBef>
              <a:spcAft>
                <a:spcPct val="0"/>
              </a:spcAft>
            </a:pPr>
            <a:r>
              <a:rPr lang="en-US" altLang="en-US" sz="3200" dirty="0" smtClean="0"/>
              <a:t>patient records or registers</a:t>
            </a:r>
          </a:p>
          <a:p>
            <a:pPr marL="1092200" lvl="1" indent="-635000">
              <a:spcBef>
                <a:spcPct val="0"/>
              </a:spcBef>
              <a:spcAft>
                <a:spcPct val="0"/>
              </a:spcAft>
            </a:pPr>
            <a:r>
              <a:rPr lang="en-US" altLang="en-US" sz="3200" dirty="0" smtClean="0"/>
              <a:t>surveillance </a:t>
            </a:r>
          </a:p>
          <a:p>
            <a:pPr marL="1092200" lvl="1" indent="-635000">
              <a:spcBef>
                <a:spcPct val="0"/>
              </a:spcBef>
              <a:spcAft>
                <a:spcPct val="0"/>
              </a:spcAft>
            </a:pPr>
            <a:r>
              <a:rPr lang="en-US" altLang="en-US" sz="3200" dirty="0" smtClean="0"/>
              <a:t>survey instruments</a:t>
            </a:r>
          </a:p>
          <a:p>
            <a:pPr marL="1092200" lvl="1" indent="-635000">
              <a:spcBef>
                <a:spcPct val="0"/>
              </a:spcBef>
              <a:spcAft>
                <a:spcPct val="0"/>
              </a:spcAft>
            </a:pPr>
            <a:r>
              <a:rPr lang="en-US" altLang="en-US" sz="3200" dirty="0" smtClean="0"/>
              <a:t>supply distribution statistics (e.g., number of PHCs delivering on MSP)</a:t>
            </a:r>
          </a:p>
        </p:txBody>
      </p:sp>
    </p:spTree>
    <p:extLst>
      <p:ext uri="{BB962C8B-B14F-4D97-AF65-F5344CB8AC3E}">
        <p14:creationId xmlns:p14="http://schemas.microsoft.com/office/powerpoint/2010/main" val="77260539"/>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007BCB99-0C25-4E38-9CF1-84878E669D20}" type="slidenum">
              <a:rPr lang="en-US" smtClean="0"/>
              <a:pPr>
                <a:defRPr/>
              </a:pPr>
              <a:t>14</a:t>
            </a:fld>
            <a:endParaRPr lang="en-US" smtClean="0"/>
          </a:p>
        </p:txBody>
      </p:sp>
      <p:sp>
        <p:nvSpPr>
          <p:cNvPr id="15364" name="Rectangle 2"/>
          <p:cNvSpPr>
            <a:spLocks noGrp="1" noChangeArrowheads="1"/>
          </p:cNvSpPr>
          <p:nvPr>
            <p:ph type="title"/>
          </p:nvPr>
        </p:nvSpPr>
        <p:spPr>
          <a:xfrm>
            <a:off x="685800" y="76200"/>
            <a:ext cx="8229600" cy="1143000"/>
          </a:xfrm>
        </p:spPr>
        <p:txBody>
          <a:bodyPr>
            <a:normAutofit fontScale="90000"/>
          </a:bodyPr>
          <a:lstStyle/>
          <a:p>
            <a:pPr>
              <a:lnSpc>
                <a:spcPct val="85000"/>
              </a:lnSpc>
            </a:pPr>
            <a:r>
              <a:rPr lang="en-US" altLang="en-US" b="1" dirty="0" smtClean="0"/>
              <a:t>Elements of an M&amp;E Plan:</a:t>
            </a:r>
            <a:br>
              <a:rPr lang="en-US" altLang="en-US" b="1" dirty="0" smtClean="0"/>
            </a:br>
            <a:r>
              <a:rPr lang="en-US" altLang="en-US" b="1" dirty="0" smtClean="0"/>
              <a:t>Monitoring Plan </a:t>
            </a:r>
          </a:p>
        </p:txBody>
      </p:sp>
      <p:sp>
        <p:nvSpPr>
          <p:cNvPr id="15365" name="Rectangle 3"/>
          <p:cNvSpPr>
            <a:spLocks noGrp="1" noChangeArrowheads="1"/>
          </p:cNvSpPr>
          <p:nvPr>
            <p:ph type="body" idx="1"/>
          </p:nvPr>
        </p:nvSpPr>
        <p:spPr>
          <a:xfrm>
            <a:off x="762000" y="1295400"/>
            <a:ext cx="8077200" cy="4953000"/>
          </a:xfrm>
        </p:spPr>
        <p:txBody>
          <a:bodyPr>
            <a:noAutofit/>
          </a:bodyPr>
          <a:lstStyle/>
          <a:p>
            <a:pPr marL="736600" indent="-736600">
              <a:buFontTx/>
              <a:buAutoNum type="alphaUcPeriod"/>
            </a:pPr>
            <a:r>
              <a:rPr lang="en-US" altLang="en-US" dirty="0" smtClean="0"/>
              <a:t>Patient/client monitoring</a:t>
            </a:r>
          </a:p>
          <a:p>
            <a:pPr marL="736600" indent="-736600">
              <a:buFontTx/>
              <a:buAutoNum type="alphaUcPeriod"/>
            </a:pPr>
            <a:r>
              <a:rPr lang="en-US" altLang="en-US" dirty="0" smtClean="0"/>
              <a:t>Clinical/Program provider performance monitoring</a:t>
            </a:r>
          </a:p>
          <a:p>
            <a:pPr marL="736600" indent="-736600">
              <a:buFontTx/>
              <a:buAutoNum type="alphaUcPeriod"/>
            </a:pPr>
            <a:r>
              <a:rPr lang="en-US" altLang="en-US" dirty="0" smtClean="0"/>
              <a:t>Resource monitoring</a:t>
            </a:r>
          </a:p>
          <a:p>
            <a:pPr marL="736600" indent="-736600">
              <a:buFontTx/>
              <a:buAutoNum type="alphaUcPeriod"/>
            </a:pPr>
            <a:r>
              <a:rPr lang="en-US" altLang="en-US" dirty="0" smtClean="0"/>
              <a:t>Program review:</a:t>
            </a:r>
            <a:r>
              <a:rPr lang="en-US" altLang="en-US" sz="2000" dirty="0" smtClean="0"/>
              <a:t> </a:t>
            </a:r>
          </a:p>
          <a:p>
            <a:pPr marL="1092200" lvl="1" indent="-635000"/>
            <a:r>
              <a:rPr lang="en-US" altLang="en-US" dirty="0" smtClean="0"/>
              <a:t>Were program objectives met?</a:t>
            </a:r>
          </a:p>
          <a:p>
            <a:pPr marL="1092200" lvl="1" indent="-635000"/>
            <a:r>
              <a:rPr lang="en-US" altLang="en-US" dirty="0" smtClean="0"/>
              <a:t>Were program targets met?</a:t>
            </a:r>
          </a:p>
          <a:p>
            <a:pPr marL="736600" indent="-736600">
              <a:buFontTx/>
              <a:buAutoNum type="alphaUcPeriod"/>
            </a:pPr>
            <a:r>
              <a:rPr lang="en-US" altLang="en-US" dirty="0" smtClean="0"/>
              <a:t>Other special studies that aren’t impact evaluation</a:t>
            </a:r>
          </a:p>
        </p:txBody>
      </p:sp>
    </p:spTree>
    <p:extLst>
      <p:ext uri="{BB962C8B-B14F-4D97-AF65-F5344CB8AC3E}">
        <p14:creationId xmlns:p14="http://schemas.microsoft.com/office/powerpoint/2010/main" val="1932730853"/>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CBF7A7CA-BB86-4F8F-B7CC-A8B50267B278}" type="slidenum">
              <a:rPr lang="en-US" smtClean="0"/>
              <a:pPr>
                <a:defRPr/>
              </a:pPr>
              <a:t>15</a:t>
            </a:fld>
            <a:endParaRPr lang="en-US" smtClean="0"/>
          </a:p>
        </p:txBody>
      </p:sp>
      <p:sp>
        <p:nvSpPr>
          <p:cNvPr id="16388" name="Rectangle 2"/>
          <p:cNvSpPr>
            <a:spLocks noGrp="1" noChangeArrowheads="1"/>
          </p:cNvSpPr>
          <p:nvPr>
            <p:ph type="title"/>
          </p:nvPr>
        </p:nvSpPr>
        <p:spPr>
          <a:xfrm>
            <a:off x="762000" y="152400"/>
            <a:ext cx="8229600" cy="1143000"/>
          </a:xfrm>
        </p:spPr>
        <p:txBody>
          <a:bodyPr>
            <a:normAutofit fontScale="90000"/>
          </a:bodyPr>
          <a:lstStyle/>
          <a:p>
            <a:pPr>
              <a:lnSpc>
                <a:spcPct val="85000"/>
              </a:lnSpc>
            </a:pPr>
            <a:r>
              <a:rPr lang="en-US" altLang="en-US" b="1" dirty="0" smtClean="0"/>
              <a:t>Elements of an M&amp;E Plan:</a:t>
            </a:r>
            <a:br>
              <a:rPr lang="en-US" altLang="en-US" b="1" dirty="0" smtClean="0"/>
            </a:br>
            <a:r>
              <a:rPr lang="en-US" altLang="en-US" b="1" dirty="0" smtClean="0"/>
              <a:t>Evaluation and Research</a:t>
            </a:r>
          </a:p>
        </p:txBody>
      </p:sp>
      <p:sp>
        <p:nvSpPr>
          <p:cNvPr id="16389" name="Rectangle 3"/>
          <p:cNvSpPr>
            <a:spLocks noGrp="1" noChangeArrowheads="1"/>
          </p:cNvSpPr>
          <p:nvPr>
            <p:ph type="body" idx="1"/>
          </p:nvPr>
        </p:nvSpPr>
        <p:spPr>
          <a:xfrm>
            <a:off x="923925" y="1514475"/>
            <a:ext cx="7381875" cy="3068638"/>
          </a:xfrm>
        </p:spPr>
        <p:txBody>
          <a:bodyPr/>
          <a:lstStyle/>
          <a:p>
            <a:pPr marL="736600" indent="-736600"/>
            <a:r>
              <a:rPr lang="en-US" altLang="en-US" dirty="0" smtClean="0"/>
              <a:t>A methodology for measuring program impact (the evaluation)</a:t>
            </a:r>
          </a:p>
          <a:p>
            <a:pPr marL="736600" indent="-736600"/>
            <a:r>
              <a:rPr lang="en-US" altLang="en-US" dirty="0" smtClean="0"/>
              <a:t>Protocols for impact evaluations or special studies</a:t>
            </a:r>
          </a:p>
        </p:txBody>
      </p:sp>
    </p:spTree>
    <p:extLst>
      <p:ext uri="{BB962C8B-B14F-4D97-AF65-F5344CB8AC3E}">
        <p14:creationId xmlns:p14="http://schemas.microsoft.com/office/powerpoint/2010/main" val="1857935787"/>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B83D508F-A9AB-4963-8084-0BD6F85295F9}" type="slidenum">
              <a:rPr lang="en-US" smtClean="0"/>
              <a:pPr>
                <a:defRPr/>
              </a:pPr>
              <a:t>16</a:t>
            </a:fld>
            <a:endParaRPr lang="en-US" smtClean="0"/>
          </a:p>
        </p:txBody>
      </p:sp>
      <p:sp>
        <p:nvSpPr>
          <p:cNvPr id="17412" name="Rectangle 2"/>
          <p:cNvSpPr>
            <a:spLocks noGrp="1" noChangeArrowheads="1"/>
          </p:cNvSpPr>
          <p:nvPr>
            <p:ph type="title"/>
          </p:nvPr>
        </p:nvSpPr>
        <p:spPr>
          <a:xfrm>
            <a:off x="838200" y="152400"/>
            <a:ext cx="8382000" cy="846138"/>
          </a:xfrm>
        </p:spPr>
        <p:txBody>
          <a:bodyPr>
            <a:normAutofit fontScale="90000"/>
          </a:bodyPr>
          <a:lstStyle/>
          <a:p>
            <a:pPr>
              <a:lnSpc>
                <a:spcPct val="85000"/>
              </a:lnSpc>
            </a:pPr>
            <a:r>
              <a:rPr lang="en-US" altLang="en-US" b="1" dirty="0" smtClean="0"/>
              <a:t>Elements of an M&amp;E Plan:</a:t>
            </a:r>
            <a:br>
              <a:rPr lang="en-US" altLang="en-US" b="1" dirty="0" smtClean="0"/>
            </a:br>
            <a:r>
              <a:rPr lang="en-US" altLang="en-US" b="1" dirty="0" smtClean="0"/>
              <a:t>Reportage, Dissemination and Use </a:t>
            </a:r>
          </a:p>
        </p:txBody>
      </p:sp>
      <p:sp>
        <p:nvSpPr>
          <p:cNvPr id="17413" name="Rectangle 3"/>
          <p:cNvSpPr>
            <a:spLocks noGrp="1" noChangeArrowheads="1"/>
          </p:cNvSpPr>
          <p:nvPr>
            <p:ph type="body" idx="1"/>
          </p:nvPr>
        </p:nvSpPr>
        <p:spPr>
          <a:xfrm>
            <a:off x="923925" y="1490663"/>
            <a:ext cx="7426325" cy="4529137"/>
          </a:xfrm>
        </p:spPr>
        <p:txBody>
          <a:bodyPr>
            <a:normAutofit/>
          </a:bodyPr>
          <a:lstStyle/>
          <a:p>
            <a:pPr marL="736600" indent="-736600">
              <a:buFontTx/>
              <a:buAutoNum type="alphaUcPeriod"/>
            </a:pPr>
            <a:r>
              <a:rPr lang="en-US" altLang="en-US" dirty="0" smtClean="0"/>
              <a:t>Development and administration of databases for information storage</a:t>
            </a:r>
          </a:p>
          <a:p>
            <a:pPr marL="736600" indent="-736600">
              <a:buFontTx/>
              <a:buAutoNum type="alphaUcPeriod"/>
            </a:pPr>
            <a:r>
              <a:rPr lang="en-US" altLang="en-US" dirty="0" smtClean="0"/>
              <a:t>Clearly defined users</a:t>
            </a:r>
          </a:p>
          <a:p>
            <a:pPr marL="736600" indent="-736600">
              <a:buFontTx/>
              <a:buAutoNum type="alphaUcPeriod"/>
            </a:pPr>
            <a:r>
              <a:rPr lang="en-US" altLang="en-US" dirty="0" smtClean="0"/>
              <a:t>Dissemination methods</a:t>
            </a:r>
          </a:p>
          <a:p>
            <a:pPr marL="1092200" lvl="1" indent="-635000"/>
            <a:r>
              <a:rPr lang="en-US" altLang="en-US" dirty="0" smtClean="0"/>
              <a:t>Reports (schedule and audience)</a:t>
            </a:r>
          </a:p>
          <a:p>
            <a:pPr marL="1092200" lvl="1" indent="-635000"/>
            <a:r>
              <a:rPr lang="en-US" altLang="en-US" dirty="0" smtClean="0"/>
              <a:t>Media</a:t>
            </a:r>
          </a:p>
          <a:p>
            <a:pPr marL="1092200" lvl="1" indent="-635000"/>
            <a:r>
              <a:rPr lang="en-US" altLang="en-US" dirty="0" smtClean="0"/>
              <a:t>Website posting</a:t>
            </a:r>
          </a:p>
          <a:p>
            <a:pPr marL="1092200" lvl="1" indent="-635000"/>
            <a:r>
              <a:rPr lang="en-US" altLang="en-US" dirty="0" smtClean="0"/>
              <a:t>Information products</a:t>
            </a:r>
          </a:p>
        </p:txBody>
      </p:sp>
    </p:spTree>
    <p:extLst>
      <p:ext uri="{BB962C8B-B14F-4D97-AF65-F5344CB8AC3E}">
        <p14:creationId xmlns:p14="http://schemas.microsoft.com/office/powerpoint/2010/main" val="2739359049"/>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2ED50EEF-4413-49EB-8339-4F42ECD16318}" type="slidenum">
              <a:rPr lang="en-US" smtClean="0"/>
              <a:pPr>
                <a:defRPr/>
              </a:pPr>
              <a:t>17</a:t>
            </a:fld>
            <a:endParaRPr lang="en-US" smtClean="0"/>
          </a:p>
        </p:txBody>
      </p:sp>
      <p:sp>
        <p:nvSpPr>
          <p:cNvPr id="18436" name="Rectangle 2"/>
          <p:cNvSpPr>
            <a:spLocks noGrp="1" noChangeArrowheads="1"/>
          </p:cNvSpPr>
          <p:nvPr>
            <p:ph type="title"/>
          </p:nvPr>
        </p:nvSpPr>
        <p:spPr>
          <a:xfrm>
            <a:off x="990600" y="228600"/>
            <a:ext cx="7772400" cy="1066800"/>
          </a:xfrm>
        </p:spPr>
        <p:txBody>
          <a:bodyPr>
            <a:normAutofit fontScale="90000"/>
          </a:bodyPr>
          <a:lstStyle/>
          <a:p>
            <a:pPr>
              <a:lnSpc>
                <a:spcPct val="85000"/>
              </a:lnSpc>
            </a:pPr>
            <a:r>
              <a:rPr lang="en-US" altLang="en-US" b="1" dirty="0" smtClean="0"/>
              <a:t>Elements of an M&amp;E Plan:</a:t>
            </a:r>
            <a:br>
              <a:rPr lang="en-US" altLang="en-US" b="1" dirty="0" smtClean="0"/>
            </a:br>
            <a:r>
              <a:rPr lang="en-US" altLang="en-US" b="1" dirty="0" smtClean="0"/>
              <a:t>Implementation Capacity</a:t>
            </a:r>
          </a:p>
        </p:txBody>
      </p:sp>
      <p:sp>
        <p:nvSpPr>
          <p:cNvPr id="18437" name="Rectangle 3"/>
          <p:cNvSpPr>
            <a:spLocks noGrp="1" noChangeArrowheads="1"/>
          </p:cNvSpPr>
          <p:nvPr>
            <p:ph type="body" idx="1"/>
          </p:nvPr>
        </p:nvSpPr>
        <p:spPr>
          <a:xfrm>
            <a:off x="1066800" y="1676400"/>
            <a:ext cx="7696200" cy="3733800"/>
          </a:xfrm>
        </p:spPr>
        <p:txBody>
          <a:bodyPr/>
          <a:lstStyle/>
          <a:p>
            <a:pPr marL="736600" indent="-736600">
              <a:buFont typeface="Wingdings" pitchFamily="2" charset="2"/>
              <a:buNone/>
            </a:pPr>
            <a:r>
              <a:rPr lang="en-US" altLang="en-US" dirty="0" smtClean="0"/>
              <a:t>Implementation Capacity </a:t>
            </a:r>
          </a:p>
          <a:p>
            <a:pPr marL="736600" indent="-736600">
              <a:buFontTx/>
              <a:buAutoNum type="alphaUcPeriod"/>
            </a:pPr>
            <a:r>
              <a:rPr lang="en-US" altLang="en-US" dirty="0" smtClean="0"/>
              <a:t>Assessment of capacity to implement plan</a:t>
            </a:r>
          </a:p>
          <a:p>
            <a:pPr marL="736600" indent="-736600">
              <a:buFontTx/>
              <a:buAutoNum type="alphaUcPeriod"/>
            </a:pPr>
            <a:r>
              <a:rPr lang="en-US" altLang="en-US" dirty="0" smtClean="0"/>
              <a:t>Plan to address capacity needs for plan implementation</a:t>
            </a:r>
          </a:p>
        </p:txBody>
      </p:sp>
    </p:spTree>
    <p:extLst>
      <p:ext uri="{BB962C8B-B14F-4D97-AF65-F5344CB8AC3E}">
        <p14:creationId xmlns:p14="http://schemas.microsoft.com/office/powerpoint/2010/main" val="3005906112"/>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82281D5B-5423-461C-A6EF-65D966D55FE1}" type="slidenum">
              <a:rPr lang="en-US" smtClean="0"/>
              <a:pPr>
                <a:defRPr/>
              </a:pPr>
              <a:t>18</a:t>
            </a:fld>
            <a:endParaRPr lang="en-US" smtClean="0"/>
          </a:p>
        </p:txBody>
      </p:sp>
      <p:sp>
        <p:nvSpPr>
          <p:cNvPr id="19460" name="Rectangle 2"/>
          <p:cNvSpPr>
            <a:spLocks noGrp="1" noChangeArrowheads="1"/>
          </p:cNvSpPr>
          <p:nvPr>
            <p:ph type="title"/>
          </p:nvPr>
        </p:nvSpPr>
        <p:spPr>
          <a:xfrm>
            <a:off x="838200" y="76200"/>
            <a:ext cx="7696200" cy="1143000"/>
          </a:xfrm>
        </p:spPr>
        <p:txBody>
          <a:bodyPr>
            <a:normAutofit fontScale="90000"/>
          </a:bodyPr>
          <a:lstStyle/>
          <a:p>
            <a:pPr>
              <a:lnSpc>
                <a:spcPct val="85000"/>
              </a:lnSpc>
            </a:pPr>
            <a:r>
              <a:rPr lang="en-US" altLang="en-US" b="1" dirty="0" smtClean="0"/>
              <a:t>Elements of an M&amp;E Plan:</a:t>
            </a:r>
            <a:br>
              <a:rPr lang="en-US" altLang="en-US" b="1" dirty="0" smtClean="0"/>
            </a:br>
            <a:r>
              <a:rPr lang="en-US" altLang="en-US" b="1" dirty="0" smtClean="0"/>
              <a:t>Mechanism for Update </a:t>
            </a:r>
          </a:p>
        </p:txBody>
      </p:sp>
      <p:sp>
        <p:nvSpPr>
          <p:cNvPr id="19461" name="Rectangle 3"/>
          <p:cNvSpPr>
            <a:spLocks noGrp="1" noChangeArrowheads="1"/>
          </p:cNvSpPr>
          <p:nvPr>
            <p:ph type="body" idx="1"/>
          </p:nvPr>
        </p:nvSpPr>
        <p:spPr>
          <a:xfrm>
            <a:off x="914400" y="1600200"/>
            <a:ext cx="7924800" cy="3733800"/>
          </a:xfrm>
        </p:spPr>
        <p:txBody>
          <a:bodyPr/>
          <a:lstStyle/>
          <a:p>
            <a:pPr marL="736600" indent="-736600">
              <a:buFont typeface="Wingdings" pitchFamily="2" charset="2"/>
              <a:buNone/>
            </a:pPr>
            <a:r>
              <a:rPr lang="en-US" altLang="en-US" dirty="0" smtClean="0"/>
              <a:t>Mechanism for M&amp;E Plan Update</a:t>
            </a:r>
          </a:p>
          <a:p>
            <a:pPr marL="736600" indent="-736600"/>
            <a:r>
              <a:rPr lang="en-US" altLang="en-US" dirty="0" smtClean="0"/>
              <a:t>M&amp;E Plan must change and be updated with significant program changes</a:t>
            </a:r>
          </a:p>
          <a:p>
            <a:pPr marL="736600" indent="-736600"/>
            <a:r>
              <a:rPr lang="en-US" altLang="en-US" dirty="0" smtClean="0"/>
              <a:t>Responsibility for these updates must be stated in the M&amp;E Plan</a:t>
            </a:r>
          </a:p>
          <a:p>
            <a:pPr marL="736600" indent="-736600"/>
            <a:r>
              <a:rPr lang="en-US" altLang="en-US" dirty="0" smtClean="0"/>
              <a:t>M&amp;E technical review meetings</a:t>
            </a:r>
          </a:p>
          <a:p>
            <a:pPr marL="736600" indent="-736600">
              <a:buFont typeface="Wingdings" pitchFamily="2" charset="2"/>
              <a:buNone/>
            </a:pPr>
            <a:endParaRPr lang="en-US" altLang="en-US" b="1" dirty="0" smtClean="0"/>
          </a:p>
        </p:txBody>
      </p:sp>
    </p:spTree>
    <p:extLst>
      <p:ext uri="{BB962C8B-B14F-4D97-AF65-F5344CB8AC3E}">
        <p14:creationId xmlns:p14="http://schemas.microsoft.com/office/powerpoint/2010/main" val="3352333619"/>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75D0E941-95A8-4474-B007-215773C38C1C}" type="slidenum">
              <a:rPr lang="en-US" smtClean="0"/>
              <a:pPr>
                <a:defRPr/>
              </a:pPr>
              <a:t>19</a:t>
            </a:fld>
            <a:endParaRPr lang="en-US" smtClean="0"/>
          </a:p>
        </p:txBody>
      </p:sp>
      <p:sp>
        <p:nvSpPr>
          <p:cNvPr id="20484" name="Rectangle 2"/>
          <p:cNvSpPr>
            <a:spLocks noGrp="1" noChangeArrowheads="1"/>
          </p:cNvSpPr>
          <p:nvPr>
            <p:ph type="title"/>
          </p:nvPr>
        </p:nvSpPr>
        <p:spPr>
          <a:xfrm>
            <a:off x="838200" y="228600"/>
            <a:ext cx="7772400" cy="1143000"/>
          </a:xfrm>
        </p:spPr>
        <p:txBody>
          <a:bodyPr/>
          <a:lstStyle/>
          <a:p>
            <a:r>
              <a:rPr lang="en-US" altLang="en-US" b="1" dirty="0" smtClean="0"/>
              <a:t>M&amp;E Plan: Elements</a:t>
            </a:r>
          </a:p>
        </p:txBody>
      </p:sp>
      <p:sp>
        <p:nvSpPr>
          <p:cNvPr id="20485" name="Rectangle 3"/>
          <p:cNvSpPr>
            <a:spLocks noGrp="1" noChangeArrowheads="1"/>
          </p:cNvSpPr>
          <p:nvPr>
            <p:ph type="body" idx="1"/>
          </p:nvPr>
        </p:nvSpPr>
        <p:spPr>
          <a:xfrm>
            <a:off x="762000" y="1828800"/>
            <a:ext cx="7924800" cy="3124200"/>
          </a:xfrm>
        </p:spPr>
        <p:txBody>
          <a:bodyPr/>
          <a:lstStyle/>
          <a:p>
            <a:r>
              <a:rPr lang="en-US" altLang="en-US" dirty="0" smtClean="0"/>
              <a:t>Well designed M&amp;E plan can be invaluable </a:t>
            </a:r>
            <a:br>
              <a:rPr lang="en-US" altLang="en-US" dirty="0" smtClean="0"/>
            </a:br>
            <a:r>
              <a:rPr lang="en-US" altLang="en-US" dirty="0" smtClean="0"/>
              <a:t>to project/program managers</a:t>
            </a:r>
          </a:p>
          <a:p>
            <a:pPr lvl="1"/>
            <a:r>
              <a:rPr lang="en-US" altLang="en-US" dirty="0" smtClean="0"/>
              <a:t>Monitoring results facilitate program planning</a:t>
            </a:r>
          </a:p>
          <a:p>
            <a:pPr lvl="1"/>
            <a:r>
              <a:rPr lang="en-US" altLang="en-US" dirty="0" smtClean="0"/>
              <a:t>Evaluation results facilitate resource decisions</a:t>
            </a:r>
          </a:p>
          <a:p>
            <a:pPr>
              <a:buFont typeface="Wingdings" pitchFamily="2" charset="2"/>
              <a:buNone/>
            </a:pPr>
            <a:endParaRPr lang="en-US" altLang="en-US" b="1" dirty="0" smtClean="0"/>
          </a:p>
        </p:txBody>
      </p:sp>
    </p:spTree>
    <p:extLst>
      <p:ext uri="{BB962C8B-B14F-4D97-AF65-F5344CB8AC3E}">
        <p14:creationId xmlns:p14="http://schemas.microsoft.com/office/powerpoint/2010/main" val="680556671"/>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9D4109D5-8AD9-40EF-9149-B5C0E23260CF}" type="slidenum">
              <a:rPr lang="en-US" smtClean="0"/>
              <a:pPr>
                <a:defRPr/>
              </a:pPr>
              <a:t>2</a:t>
            </a:fld>
            <a:endParaRPr lang="en-US" smtClean="0"/>
          </a:p>
        </p:txBody>
      </p:sp>
      <p:sp>
        <p:nvSpPr>
          <p:cNvPr id="5124" name="Rectangle 2"/>
          <p:cNvSpPr>
            <a:spLocks noGrp="1" noChangeArrowheads="1"/>
          </p:cNvSpPr>
          <p:nvPr>
            <p:ph type="title"/>
          </p:nvPr>
        </p:nvSpPr>
        <p:spPr>
          <a:xfrm>
            <a:off x="762000" y="152400"/>
            <a:ext cx="8077200" cy="1143000"/>
          </a:xfrm>
        </p:spPr>
        <p:txBody>
          <a:bodyPr>
            <a:normAutofit fontScale="90000"/>
          </a:bodyPr>
          <a:lstStyle/>
          <a:p>
            <a:r>
              <a:rPr lang="en-US" altLang="en-US" sz="2600" dirty="0" smtClean="0"/>
              <a:t/>
            </a:r>
            <a:br>
              <a:rPr lang="en-US" altLang="en-US" sz="2600" dirty="0" smtClean="0"/>
            </a:br>
            <a:r>
              <a:rPr lang="en-US" altLang="en-US" b="1" dirty="0" smtClean="0"/>
              <a:t>Objectives of the Session</a:t>
            </a:r>
            <a:endParaRPr lang="en-US" altLang="en-US" sz="2100" b="1" dirty="0" smtClean="0"/>
          </a:p>
        </p:txBody>
      </p:sp>
      <p:sp>
        <p:nvSpPr>
          <p:cNvPr id="5125" name="Rectangle 3"/>
          <p:cNvSpPr>
            <a:spLocks noGrp="1" noChangeArrowheads="1"/>
          </p:cNvSpPr>
          <p:nvPr>
            <p:ph type="body" idx="1"/>
          </p:nvPr>
        </p:nvSpPr>
        <p:spPr>
          <a:xfrm>
            <a:off x="685800" y="1417638"/>
            <a:ext cx="7924800" cy="4525962"/>
          </a:xfrm>
        </p:spPr>
        <p:txBody>
          <a:bodyPr/>
          <a:lstStyle/>
          <a:p>
            <a:pPr>
              <a:buFont typeface="Wingdings" pitchFamily="2" charset="2"/>
              <a:buNone/>
            </a:pPr>
            <a:r>
              <a:rPr lang="en-US" altLang="en-US" dirty="0" smtClean="0"/>
              <a:t>	By the end of the session, participants should be able to:</a:t>
            </a:r>
          </a:p>
          <a:p>
            <a:pPr lvl="1">
              <a:buFont typeface="Wingdings" panose="05000000000000000000" pitchFamily="2" charset="2"/>
              <a:buChar char="§"/>
            </a:pPr>
            <a:r>
              <a:rPr lang="en-US" altLang="en-US" dirty="0" smtClean="0"/>
              <a:t>Describe the functions of an M&amp;E plan</a:t>
            </a:r>
          </a:p>
          <a:p>
            <a:pPr lvl="1">
              <a:buFont typeface="Wingdings" panose="05000000000000000000" pitchFamily="2" charset="2"/>
              <a:buChar char="§"/>
            </a:pPr>
            <a:r>
              <a:rPr lang="en-US" altLang="en-US" dirty="0" smtClean="0"/>
              <a:t>Identify the main elements of an M&amp;E plan </a:t>
            </a:r>
          </a:p>
          <a:p>
            <a:pPr lvl="1">
              <a:buFont typeface="Wingdings" panose="05000000000000000000" pitchFamily="2" charset="2"/>
              <a:buChar char="§"/>
            </a:pPr>
            <a:r>
              <a:rPr lang="en-US" altLang="en-US" dirty="0" smtClean="0"/>
              <a:t>Appreciate the complexity of an M&amp;E system</a:t>
            </a:r>
          </a:p>
          <a:p>
            <a:pPr lvl="1">
              <a:buFont typeface="Wingdings" panose="05000000000000000000" pitchFamily="2" charset="2"/>
              <a:buChar char="§"/>
            </a:pPr>
            <a:r>
              <a:rPr lang="en-US" altLang="en-US" dirty="0" smtClean="0"/>
              <a:t>Define the scope of an M&amp;E effort</a:t>
            </a:r>
          </a:p>
          <a:p>
            <a:pPr lvl="1">
              <a:buFont typeface="Wingdings" panose="05000000000000000000" pitchFamily="2" charset="2"/>
              <a:buChar char="§"/>
            </a:pPr>
            <a:r>
              <a:rPr lang="en-US" altLang="en-US" dirty="0" smtClean="0"/>
              <a:t>Describe the process of building an M&amp;E plan</a:t>
            </a:r>
          </a:p>
          <a:p>
            <a:pPr lvl="1">
              <a:buFont typeface="Wingdings" panose="05000000000000000000" pitchFamily="2" charset="2"/>
              <a:buChar char="§"/>
            </a:pPr>
            <a:r>
              <a:rPr lang="en-US" altLang="en-US" dirty="0" smtClean="0"/>
              <a:t>Understand how to implement an M&amp;E plan</a:t>
            </a:r>
          </a:p>
        </p:txBody>
      </p:sp>
    </p:spTree>
    <p:extLst>
      <p:ext uri="{BB962C8B-B14F-4D97-AF65-F5344CB8AC3E}">
        <p14:creationId xmlns:p14="http://schemas.microsoft.com/office/powerpoint/2010/main" val="1912746816"/>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29F21D7D-0980-465A-A5A9-18C94831136C}" type="slidenum">
              <a:rPr lang="en-US" smtClean="0"/>
              <a:pPr>
                <a:defRPr/>
              </a:pPr>
              <a:t>20</a:t>
            </a:fld>
            <a:endParaRPr lang="en-US" smtClean="0"/>
          </a:p>
        </p:txBody>
      </p:sp>
      <p:sp>
        <p:nvSpPr>
          <p:cNvPr id="21508" name="Rectangle 2"/>
          <p:cNvSpPr>
            <a:spLocks noGrp="1" noChangeArrowheads="1"/>
          </p:cNvSpPr>
          <p:nvPr>
            <p:ph type="title"/>
          </p:nvPr>
        </p:nvSpPr>
        <p:spPr>
          <a:xfrm>
            <a:off x="838200" y="304800"/>
            <a:ext cx="7315200" cy="762000"/>
          </a:xfrm>
        </p:spPr>
        <p:txBody>
          <a:bodyPr/>
          <a:lstStyle/>
          <a:p>
            <a:r>
              <a:rPr lang="en-US" altLang="en-US" b="1" dirty="0" smtClean="0"/>
              <a:t>M&amp;E Plan: Standards</a:t>
            </a:r>
          </a:p>
        </p:txBody>
      </p:sp>
      <p:sp>
        <p:nvSpPr>
          <p:cNvPr id="21509" name="Rectangle 3"/>
          <p:cNvSpPr>
            <a:spLocks noGrp="1" noChangeArrowheads="1"/>
          </p:cNvSpPr>
          <p:nvPr>
            <p:ph type="body" idx="1"/>
          </p:nvPr>
        </p:nvSpPr>
        <p:spPr>
          <a:xfrm>
            <a:off x="838200" y="1219200"/>
            <a:ext cx="7543800" cy="4114800"/>
          </a:xfrm>
          <a:noFill/>
        </p:spPr>
        <p:txBody>
          <a:bodyPr>
            <a:noAutofit/>
          </a:bodyPr>
          <a:lstStyle/>
          <a:p>
            <a:r>
              <a:rPr lang="en-US" altLang="en-US" sz="2800" b="1" dirty="0" smtClean="0"/>
              <a:t>Utility </a:t>
            </a:r>
            <a:r>
              <a:rPr lang="en-US" altLang="en-US" sz="2800" dirty="0" smtClean="0"/>
              <a:t>- serve practical information needs of </a:t>
            </a:r>
            <a:r>
              <a:rPr lang="en-US" altLang="en-US" sz="2800" b="1" dirty="0" smtClean="0"/>
              <a:t>intended users</a:t>
            </a:r>
            <a:endParaRPr lang="en-US" altLang="en-US" sz="2800" dirty="0" smtClean="0"/>
          </a:p>
          <a:p>
            <a:r>
              <a:rPr lang="en-US" altLang="en-US" sz="2800" b="1" dirty="0" smtClean="0"/>
              <a:t>Feasibility</a:t>
            </a:r>
            <a:r>
              <a:rPr lang="en-US" altLang="en-US" sz="2800" dirty="0" smtClean="0"/>
              <a:t> - be realistic, prudent, diplomatic and frugal</a:t>
            </a:r>
          </a:p>
          <a:p>
            <a:r>
              <a:rPr lang="en-US" altLang="en-US" sz="2800" b="1" dirty="0" smtClean="0"/>
              <a:t>Propriety</a:t>
            </a:r>
            <a:r>
              <a:rPr lang="en-US" altLang="en-US" sz="2800" dirty="0" smtClean="0"/>
              <a:t> - conducted legally, ethically, and with regard to those involved in and affected by the evaluation(s)</a:t>
            </a:r>
          </a:p>
          <a:p>
            <a:r>
              <a:rPr lang="en-US" altLang="en-US" sz="2800" b="1" dirty="0" smtClean="0"/>
              <a:t>Accuracy</a:t>
            </a:r>
            <a:r>
              <a:rPr lang="en-US" altLang="en-US" sz="2800" dirty="0" smtClean="0"/>
              <a:t> - reveal and convey technically accurate information</a:t>
            </a:r>
          </a:p>
        </p:txBody>
      </p:sp>
    </p:spTree>
    <p:extLst>
      <p:ext uri="{BB962C8B-B14F-4D97-AF65-F5344CB8AC3E}">
        <p14:creationId xmlns:p14="http://schemas.microsoft.com/office/powerpoint/2010/main" val="1459852545"/>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A535FF21-1CE9-49E7-A853-75FE7A62E5E9}" type="slidenum">
              <a:rPr lang="en-US" smtClean="0"/>
              <a:pPr>
                <a:defRPr/>
              </a:pPr>
              <a:t>21</a:t>
            </a:fld>
            <a:endParaRPr lang="en-US" smtClean="0"/>
          </a:p>
        </p:txBody>
      </p:sp>
      <p:sp>
        <p:nvSpPr>
          <p:cNvPr id="22532" name="Rectangle 2"/>
          <p:cNvSpPr>
            <a:spLocks noGrp="1" noChangeArrowheads="1"/>
          </p:cNvSpPr>
          <p:nvPr>
            <p:ph type="title"/>
          </p:nvPr>
        </p:nvSpPr>
        <p:spPr/>
        <p:txBody>
          <a:bodyPr/>
          <a:lstStyle/>
          <a:p>
            <a:r>
              <a:rPr lang="en-US" altLang="en-US" b="1" dirty="0" smtClean="0"/>
              <a:t>Complexity of M&amp;E Systems</a:t>
            </a:r>
          </a:p>
        </p:txBody>
      </p:sp>
      <p:sp>
        <p:nvSpPr>
          <p:cNvPr id="22533" name="Rectangle 3"/>
          <p:cNvSpPr>
            <a:spLocks noGrp="1" noChangeArrowheads="1"/>
          </p:cNvSpPr>
          <p:nvPr>
            <p:ph type="body" idx="1"/>
          </p:nvPr>
        </p:nvSpPr>
        <p:spPr>
          <a:xfrm>
            <a:off x="1066800" y="1828800"/>
            <a:ext cx="7620000" cy="3602038"/>
          </a:xfrm>
        </p:spPr>
        <p:txBody>
          <a:bodyPr/>
          <a:lstStyle/>
          <a:p>
            <a:r>
              <a:rPr lang="en-US" altLang="en-US" dirty="0" smtClean="0"/>
              <a:t>Level of the Health System</a:t>
            </a:r>
          </a:p>
          <a:p>
            <a:r>
              <a:rPr lang="en-US" altLang="en-US" dirty="0" smtClean="0"/>
              <a:t>Type of Program</a:t>
            </a:r>
          </a:p>
          <a:p>
            <a:r>
              <a:rPr lang="en-US" altLang="en-US" dirty="0" smtClean="0"/>
              <a:t>Information Needs</a:t>
            </a:r>
          </a:p>
          <a:p>
            <a:r>
              <a:rPr lang="en-US" altLang="en-US" dirty="0" smtClean="0"/>
              <a:t>Scope of the M&amp;E Effort</a:t>
            </a:r>
          </a:p>
        </p:txBody>
      </p:sp>
    </p:spTree>
    <p:extLst>
      <p:ext uri="{BB962C8B-B14F-4D97-AF65-F5344CB8AC3E}">
        <p14:creationId xmlns:p14="http://schemas.microsoft.com/office/powerpoint/2010/main" val="135087689"/>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2262AA6E-9BFF-465D-B7EB-4A3466A7ABE5}" type="slidenum">
              <a:rPr lang="en-US" smtClean="0"/>
              <a:pPr>
                <a:defRPr/>
              </a:pPr>
              <a:t>22</a:t>
            </a:fld>
            <a:endParaRPr lang="en-US" smtClean="0"/>
          </a:p>
        </p:txBody>
      </p:sp>
      <p:sp>
        <p:nvSpPr>
          <p:cNvPr id="23556" name="Rectangle 2"/>
          <p:cNvSpPr>
            <a:spLocks noGrp="1" noChangeArrowheads="1"/>
          </p:cNvSpPr>
          <p:nvPr>
            <p:ph type="title"/>
          </p:nvPr>
        </p:nvSpPr>
        <p:spPr>
          <a:xfrm>
            <a:off x="762000" y="152400"/>
            <a:ext cx="8229600" cy="1143000"/>
          </a:xfrm>
        </p:spPr>
        <p:txBody>
          <a:bodyPr/>
          <a:lstStyle/>
          <a:p>
            <a:pPr>
              <a:lnSpc>
                <a:spcPct val="85000"/>
              </a:lnSpc>
            </a:pPr>
            <a:r>
              <a:rPr lang="en-US" altLang="en-US" b="1" dirty="0" smtClean="0"/>
              <a:t>Complexity of M&amp;E Systems: Level</a:t>
            </a:r>
          </a:p>
        </p:txBody>
      </p:sp>
      <p:sp>
        <p:nvSpPr>
          <p:cNvPr id="23557" name="Rectangle 3"/>
          <p:cNvSpPr>
            <a:spLocks noGrp="1" noChangeArrowheads="1"/>
          </p:cNvSpPr>
          <p:nvPr>
            <p:ph type="body" idx="1"/>
          </p:nvPr>
        </p:nvSpPr>
        <p:spPr>
          <a:xfrm>
            <a:off x="838200" y="1752600"/>
            <a:ext cx="8175625" cy="4191000"/>
          </a:xfrm>
        </p:spPr>
        <p:txBody>
          <a:bodyPr>
            <a:noAutofit/>
          </a:bodyPr>
          <a:lstStyle/>
          <a:p>
            <a:r>
              <a:rPr lang="en-US" altLang="en-US" sz="3600" dirty="0" smtClean="0"/>
              <a:t>International </a:t>
            </a:r>
          </a:p>
          <a:p>
            <a:r>
              <a:rPr lang="en-US" altLang="en-US" sz="3600" dirty="0" smtClean="0"/>
              <a:t>National </a:t>
            </a:r>
          </a:p>
          <a:p>
            <a:r>
              <a:rPr lang="en-US" altLang="en-US" sz="3600" dirty="0" smtClean="0"/>
              <a:t>Sub-national program </a:t>
            </a:r>
          </a:p>
          <a:p>
            <a:pPr lvl="1"/>
            <a:r>
              <a:rPr lang="en-US" altLang="en-US" sz="3200" dirty="0" smtClean="0"/>
              <a:t>Administrative regions (States, LGAs)</a:t>
            </a:r>
          </a:p>
          <a:p>
            <a:pPr lvl="1"/>
            <a:r>
              <a:rPr lang="en-US" altLang="en-US" sz="3200" dirty="0" smtClean="0"/>
              <a:t>Independent implementing organization</a:t>
            </a:r>
          </a:p>
          <a:p>
            <a:r>
              <a:rPr lang="en-US" altLang="en-US" sz="3600" dirty="0" smtClean="0"/>
              <a:t>Service outlet (facilities/program site)</a:t>
            </a:r>
          </a:p>
        </p:txBody>
      </p:sp>
    </p:spTree>
    <p:extLst>
      <p:ext uri="{BB962C8B-B14F-4D97-AF65-F5344CB8AC3E}">
        <p14:creationId xmlns:p14="http://schemas.microsoft.com/office/powerpoint/2010/main" val="1512485779"/>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7" name="Slide Number Placeholder 4"/>
          <p:cNvSpPr>
            <a:spLocks noGrp="1"/>
          </p:cNvSpPr>
          <p:nvPr>
            <p:ph type="sldNum" sz="quarter" idx="11"/>
          </p:nvPr>
        </p:nvSpPr>
        <p:spPr/>
        <p:txBody>
          <a:bodyPr/>
          <a:lstStyle/>
          <a:p>
            <a:pPr>
              <a:defRPr/>
            </a:pPr>
            <a:fld id="{9DA2F163-A12C-4221-9C53-DA18AA7DE8CE}" type="slidenum">
              <a:rPr lang="en-US" smtClean="0"/>
              <a:pPr>
                <a:defRPr/>
              </a:pPr>
              <a:t>23</a:t>
            </a:fld>
            <a:endParaRPr lang="en-US" dirty="0" smtClean="0"/>
          </a:p>
        </p:txBody>
      </p:sp>
      <p:sp>
        <p:nvSpPr>
          <p:cNvPr id="24580" name="AutoShape 2"/>
          <p:cNvSpPr>
            <a:spLocks noChangeArrowheads="1"/>
          </p:cNvSpPr>
          <p:nvPr/>
        </p:nvSpPr>
        <p:spPr bwMode="auto">
          <a:xfrm>
            <a:off x="762000" y="1371600"/>
            <a:ext cx="8458200" cy="4270375"/>
          </a:xfrm>
          <a:prstGeom prst="triangle">
            <a:avLst>
              <a:gd name="adj" fmla="val 50000"/>
            </a:avLst>
          </a:prstGeom>
          <a:gradFill rotWithShape="0">
            <a:gsLst>
              <a:gs pos="0">
                <a:srgbClr val="FFEFD1"/>
              </a:gs>
              <a:gs pos="64999">
                <a:srgbClr val="F0EBD5"/>
              </a:gs>
              <a:gs pos="100000">
                <a:srgbClr val="D1C39F"/>
              </a:gs>
            </a:gsLst>
            <a:lin ang="5400000" scaled="0"/>
          </a:gradFill>
          <a:ln w="9525">
            <a:solidFill>
              <a:schemeClr val="bg1"/>
            </a:solidFill>
            <a:miter lim="800000"/>
            <a:headEnd/>
            <a:tailEnd/>
          </a:ln>
        </p:spPr>
        <p:txBody>
          <a:bodyPr wrap="none" anchor="ctr"/>
          <a:lstStyle>
            <a:lvl1pPr algn="l">
              <a:spcBef>
                <a:spcPct val="20000"/>
              </a:spcBef>
              <a:spcAft>
                <a:spcPct val="20000"/>
              </a:spcAft>
              <a:buClr>
                <a:schemeClr val="hlink"/>
              </a:buClr>
              <a:buFont typeface="Wingdings" pitchFamily="2" charset="2"/>
              <a:buChar char="§"/>
              <a:defRPr sz="2600">
                <a:solidFill>
                  <a:schemeClr val="folHlink"/>
                </a:solidFill>
                <a:latin typeface="Arial" charset="0"/>
              </a:defRPr>
            </a:lvl1pPr>
            <a:lvl2pPr marL="742950" indent="-285750" algn="l">
              <a:spcBef>
                <a:spcPct val="20000"/>
              </a:spcBef>
              <a:spcAft>
                <a:spcPct val="20000"/>
              </a:spcAft>
              <a:buClr>
                <a:schemeClr val="hlink"/>
              </a:buClr>
              <a:buFont typeface="Wingdings" pitchFamily="2" charset="2"/>
              <a:buChar char="§"/>
              <a:defRPr sz="2400">
                <a:solidFill>
                  <a:schemeClr val="folHlink"/>
                </a:solidFill>
                <a:latin typeface="Arial" charset="0"/>
              </a:defRPr>
            </a:lvl2pPr>
            <a:lvl3pPr marL="1143000" indent="-228600" algn="l">
              <a:spcBef>
                <a:spcPct val="20000"/>
              </a:spcBef>
              <a:spcAft>
                <a:spcPct val="20000"/>
              </a:spcAft>
              <a:buClr>
                <a:schemeClr val="hlink"/>
              </a:buClr>
              <a:buFont typeface="Wingdings" pitchFamily="2" charset="2"/>
              <a:buChar char="§"/>
              <a:defRPr sz="2200">
                <a:solidFill>
                  <a:schemeClr val="folHlink"/>
                </a:solidFill>
                <a:latin typeface="Arial" charset="0"/>
              </a:defRPr>
            </a:lvl3pPr>
            <a:lvl4pPr marL="1600200" indent="-228600" algn="l">
              <a:spcBef>
                <a:spcPct val="20000"/>
              </a:spcBef>
              <a:spcAft>
                <a:spcPct val="20000"/>
              </a:spcAft>
              <a:buClr>
                <a:schemeClr val="hlink"/>
              </a:buClr>
              <a:buFont typeface="Wingdings" pitchFamily="2" charset="2"/>
              <a:buChar char="§"/>
              <a:defRPr sz="2200">
                <a:solidFill>
                  <a:schemeClr val="folHlink"/>
                </a:solidFill>
                <a:latin typeface="Arial" charset="0"/>
              </a:defRPr>
            </a:lvl4pPr>
            <a:lvl5pPr marL="2057400" indent="-228600" algn="l">
              <a:spcBef>
                <a:spcPct val="20000"/>
              </a:spcBef>
              <a:spcAft>
                <a:spcPct val="20000"/>
              </a:spcAft>
              <a:buClr>
                <a:schemeClr val="hlink"/>
              </a:buClr>
              <a:buFont typeface="Wingdings" pitchFamily="2" charset="2"/>
              <a:buChar char="§"/>
              <a:defRPr sz="2200">
                <a:solidFill>
                  <a:schemeClr val="folHlink"/>
                </a:solidFill>
                <a:latin typeface="Arial"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folHlink"/>
                </a:solidFill>
                <a:latin typeface="Arial"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folHlink"/>
                </a:solidFill>
                <a:latin typeface="Arial"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folHlink"/>
                </a:solidFill>
                <a:latin typeface="Arial"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folHlink"/>
                </a:solidFill>
                <a:latin typeface="Arial" charset="0"/>
              </a:defRPr>
            </a:lvl9pPr>
          </a:lstStyle>
          <a:p>
            <a:pPr algn="ctr">
              <a:spcBef>
                <a:spcPct val="0"/>
              </a:spcBef>
              <a:spcAft>
                <a:spcPct val="0"/>
              </a:spcAft>
              <a:buClrTx/>
              <a:buFontTx/>
              <a:buNone/>
            </a:pPr>
            <a:endParaRPr lang="en-GB" altLang="en-US" sz="1400">
              <a:solidFill>
                <a:srgbClr val="000000"/>
              </a:solidFill>
              <a:latin typeface="Times New Roman" pitchFamily="18" charset="0"/>
            </a:endParaRPr>
          </a:p>
        </p:txBody>
      </p:sp>
      <p:sp>
        <p:nvSpPr>
          <p:cNvPr id="24581" name="Rectangle 3"/>
          <p:cNvSpPr>
            <a:spLocks noGrp="1" noChangeArrowheads="1"/>
          </p:cNvSpPr>
          <p:nvPr>
            <p:ph type="title"/>
          </p:nvPr>
        </p:nvSpPr>
        <p:spPr>
          <a:xfrm>
            <a:off x="762000" y="0"/>
            <a:ext cx="8382000" cy="1052513"/>
          </a:xfrm>
        </p:spPr>
        <p:txBody>
          <a:bodyPr>
            <a:normAutofit fontScale="90000"/>
          </a:bodyPr>
          <a:lstStyle/>
          <a:p>
            <a:pPr>
              <a:lnSpc>
                <a:spcPct val="85000"/>
              </a:lnSpc>
            </a:pPr>
            <a:r>
              <a:rPr lang="en-US" altLang="en-US" b="1" dirty="0" smtClean="0"/>
              <a:t>Complexity of M&amp;E Systems: Information Needs</a:t>
            </a:r>
          </a:p>
        </p:txBody>
      </p:sp>
      <p:sp>
        <p:nvSpPr>
          <p:cNvPr id="24582" name="Rectangle 4"/>
          <p:cNvSpPr>
            <a:spLocks noGrp="1" noChangeArrowheads="1"/>
          </p:cNvSpPr>
          <p:nvPr>
            <p:ph type="body" idx="1"/>
          </p:nvPr>
        </p:nvSpPr>
        <p:spPr>
          <a:xfrm>
            <a:off x="1108075" y="1831975"/>
            <a:ext cx="6927850" cy="4214813"/>
          </a:xfrm>
        </p:spPr>
        <p:txBody>
          <a:bodyPr/>
          <a:lstStyle/>
          <a:p>
            <a:pPr marL="457200" indent="-457200" algn="ctr">
              <a:lnSpc>
                <a:spcPct val="85000"/>
              </a:lnSpc>
              <a:buFont typeface="Marlett" pitchFamily="2" charset="2"/>
              <a:buNone/>
            </a:pPr>
            <a:endParaRPr lang="en-US" altLang="en-US" sz="1700" dirty="0" smtClean="0">
              <a:solidFill>
                <a:srgbClr val="00CCFF"/>
              </a:solidFill>
            </a:endParaRPr>
          </a:p>
          <a:p>
            <a:pPr marL="457200" indent="-457200" algn="ctr">
              <a:lnSpc>
                <a:spcPct val="85000"/>
              </a:lnSpc>
              <a:buFont typeface="Marlett" pitchFamily="2" charset="2"/>
              <a:buNone/>
            </a:pPr>
            <a:endParaRPr lang="en-US" altLang="en-US" sz="1700" dirty="0" smtClean="0">
              <a:solidFill>
                <a:srgbClr val="00CCFF"/>
              </a:solidFill>
            </a:endParaRPr>
          </a:p>
          <a:p>
            <a:pPr marL="457200" indent="-457200" algn="ctr">
              <a:lnSpc>
                <a:spcPct val="85000"/>
              </a:lnSpc>
              <a:buFont typeface="Marlett" pitchFamily="2" charset="2"/>
              <a:buNone/>
            </a:pPr>
            <a:r>
              <a:rPr lang="en-US" altLang="en-US" sz="1700" b="1" dirty="0" smtClean="0">
                <a:solidFill>
                  <a:srgbClr val="00CCFF"/>
                </a:solidFill>
              </a:rPr>
              <a:t>International</a:t>
            </a:r>
            <a:r>
              <a:rPr lang="en-US" altLang="en-US" sz="1700" b="1" dirty="0" smtClean="0"/>
              <a:t> </a:t>
            </a:r>
          </a:p>
          <a:p>
            <a:pPr marL="457200" indent="-457200" algn="ctr">
              <a:lnSpc>
                <a:spcPct val="85000"/>
              </a:lnSpc>
              <a:buFont typeface="Marlett" pitchFamily="2" charset="2"/>
              <a:buNone/>
            </a:pPr>
            <a:r>
              <a:rPr lang="en-US" altLang="en-US" sz="1700" dirty="0" smtClean="0"/>
              <a:t>aggregate counts,</a:t>
            </a:r>
          </a:p>
          <a:p>
            <a:pPr marL="457200" indent="-457200" algn="ctr">
              <a:lnSpc>
                <a:spcPct val="85000"/>
              </a:lnSpc>
              <a:buFont typeface="Marlett" pitchFamily="2" charset="2"/>
              <a:buNone/>
            </a:pPr>
            <a:r>
              <a:rPr lang="en-US" altLang="en-US" sz="1700" dirty="0" smtClean="0"/>
              <a:t>coverage and impact tracking</a:t>
            </a:r>
          </a:p>
          <a:p>
            <a:pPr marL="457200" indent="-457200" algn="ctr">
              <a:lnSpc>
                <a:spcPct val="85000"/>
              </a:lnSpc>
              <a:buFont typeface="Marlett" pitchFamily="2" charset="2"/>
              <a:buNone/>
            </a:pPr>
            <a:r>
              <a:rPr lang="en-US" altLang="en-US" sz="1700" dirty="0" smtClean="0">
                <a:solidFill>
                  <a:srgbClr val="00CCFF"/>
                </a:solidFill>
              </a:rPr>
              <a:t>National</a:t>
            </a:r>
          </a:p>
          <a:p>
            <a:pPr marL="457200" indent="-457200" algn="ctr">
              <a:lnSpc>
                <a:spcPct val="85000"/>
              </a:lnSpc>
              <a:buFont typeface="Marlett" pitchFamily="2" charset="2"/>
              <a:buNone/>
            </a:pPr>
            <a:r>
              <a:rPr lang="en-US" altLang="en-US" sz="1700" dirty="0" smtClean="0"/>
              <a:t>care and treatment outputs by region,</a:t>
            </a:r>
          </a:p>
          <a:p>
            <a:pPr marL="457200" indent="-457200" algn="ctr">
              <a:lnSpc>
                <a:spcPct val="85000"/>
              </a:lnSpc>
              <a:buFont typeface="Marlett" pitchFamily="2" charset="2"/>
              <a:buNone/>
            </a:pPr>
            <a:r>
              <a:rPr lang="en-US" altLang="en-US" sz="1700" dirty="0" smtClean="0"/>
              <a:t>national scale-up trends and impact</a:t>
            </a:r>
          </a:p>
          <a:p>
            <a:pPr marL="457200" indent="-457200" algn="ctr">
              <a:lnSpc>
                <a:spcPct val="85000"/>
              </a:lnSpc>
              <a:buFont typeface="Marlett" pitchFamily="2" charset="2"/>
              <a:buNone/>
            </a:pPr>
            <a:r>
              <a:rPr lang="en-US" altLang="en-US" sz="1700" dirty="0" smtClean="0">
                <a:solidFill>
                  <a:srgbClr val="00CCFF"/>
                </a:solidFill>
              </a:rPr>
              <a:t>Service Outlet</a:t>
            </a:r>
          </a:p>
          <a:p>
            <a:pPr marL="457200" indent="-457200" algn="ctr">
              <a:lnSpc>
                <a:spcPct val="85000"/>
              </a:lnSpc>
              <a:buFont typeface="Marlett" pitchFamily="2" charset="2"/>
              <a:buNone/>
            </a:pPr>
            <a:r>
              <a:rPr lang="en-US" altLang="en-US" sz="1700" dirty="0" smtClean="0"/>
              <a:t>detailed information (counseling and testing, referral, treatment, frequency, clients characteristics, etc.)</a:t>
            </a:r>
          </a:p>
        </p:txBody>
      </p:sp>
      <p:sp>
        <p:nvSpPr>
          <p:cNvPr id="130053" name="Rectangle 5"/>
          <p:cNvSpPr>
            <a:spLocks noChangeArrowheads="1"/>
          </p:cNvSpPr>
          <p:nvPr/>
        </p:nvSpPr>
        <p:spPr bwMode="auto">
          <a:xfrm>
            <a:off x="889000" y="1600200"/>
            <a:ext cx="3073400" cy="1815878"/>
          </a:xfrm>
          <a:prstGeom prst="rect">
            <a:avLst/>
          </a:prstGeom>
          <a:noFill/>
          <a:ln w="9525">
            <a:noFill/>
            <a:miter lim="800000"/>
            <a:headEnd/>
            <a:tailEnd/>
          </a:ln>
          <a:effectLst/>
        </p:spPr>
        <p:txBody>
          <a:bodyPr lIns="91436" tIns="45718" rIns="91436" bIns="45718">
            <a:spAutoFit/>
          </a:bodyPr>
          <a:lstStyle/>
          <a:p>
            <a:pPr>
              <a:defRPr/>
            </a:pPr>
            <a:r>
              <a:rPr lang="en-US" sz="2800" b="1" dirty="0">
                <a:solidFill>
                  <a:srgbClr val="FF0000"/>
                </a:solidFill>
                <a:effectLst>
                  <a:outerShdw blurRad="38100" dist="38100" dir="2700000" algn="tl">
                    <a:srgbClr val="C0C0C0"/>
                  </a:outerShdw>
                </a:effectLst>
                <a:cs typeface="Arial" charset="0"/>
              </a:rPr>
              <a:t>What information </a:t>
            </a:r>
            <a:br>
              <a:rPr lang="en-US" sz="2800" b="1" dirty="0">
                <a:solidFill>
                  <a:srgbClr val="FF0000"/>
                </a:solidFill>
                <a:effectLst>
                  <a:outerShdw blurRad="38100" dist="38100" dir="2700000" algn="tl">
                    <a:srgbClr val="C0C0C0"/>
                  </a:outerShdw>
                </a:effectLst>
                <a:cs typeface="Arial" charset="0"/>
              </a:rPr>
            </a:br>
            <a:r>
              <a:rPr lang="en-US" sz="2800" b="1" dirty="0">
                <a:solidFill>
                  <a:srgbClr val="FF0000"/>
                </a:solidFill>
                <a:effectLst>
                  <a:outerShdw blurRad="38100" dist="38100" dir="2700000" algn="tl">
                    <a:srgbClr val="C0C0C0"/>
                  </a:outerShdw>
                </a:effectLst>
                <a:cs typeface="Arial" charset="0"/>
              </a:rPr>
              <a:t>is needed </a:t>
            </a:r>
            <a:br>
              <a:rPr lang="en-US" sz="2800" b="1" dirty="0">
                <a:solidFill>
                  <a:srgbClr val="FF0000"/>
                </a:solidFill>
                <a:effectLst>
                  <a:outerShdw blurRad="38100" dist="38100" dir="2700000" algn="tl">
                    <a:srgbClr val="C0C0C0"/>
                  </a:outerShdw>
                </a:effectLst>
                <a:cs typeface="Arial" charset="0"/>
              </a:rPr>
            </a:br>
            <a:r>
              <a:rPr lang="en-US" sz="2800" b="1" dirty="0">
                <a:solidFill>
                  <a:srgbClr val="FF0000"/>
                </a:solidFill>
                <a:effectLst>
                  <a:outerShdw blurRad="38100" dist="38100" dir="2700000" algn="tl">
                    <a:srgbClr val="C0C0C0"/>
                  </a:outerShdw>
                </a:effectLst>
                <a:cs typeface="Arial" charset="0"/>
              </a:rPr>
              <a:t>at different </a:t>
            </a:r>
            <a:br>
              <a:rPr lang="en-US" sz="2800" b="1" dirty="0">
                <a:solidFill>
                  <a:srgbClr val="FF0000"/>
                </a:solidFill>
                <a:effectLst>
                  <a:outerShdw blurRad="38100" dist="38100" dir="2700000" algn="tl">
                    <a:srgbClr val="C0C0C0"/>
                  </a:outerShdw>
                </a:effectLst>
                <a:cs typeface="Arial" charset="0"/>
              </a:rPr>
            </a:br>
            <a:r>
              <a:rPr lang="en-US" sz="2800" b="1" dirty="0">
                <a:solidFill>
                  <a:srgbClr val="FF0000"/>
                </a:solidFill>
                <a:effectLst>
                  <a:outerShdw blurRad="38100" dist="38100" dir="2700000" algn="tl">
                    <a:srgbClr val="C0C0C0"/>
                  </a:outerShdw>
                </a:effectLst>
                <a:cs typeface="Arial" charset="0"/>
              </a:rPr>
              <a:t>levels?</a:t>
            </a:r>
          </a:p>
        </p:txBody>
      </p:sp>
    </p:spTree>
    <p:extLst>
      <p:ext uri="{BB962C8B-B14F-4D97-AF65-F5344CB8AC3E}">
        <p14:creationId xmlns:p14="http://schemas.microsoft.com/office/powerpoint/2010/main" val="951784294"/>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DDF9BAEB-6C19-4F0D-B5B1-ECF107DF417B}" type="slidenum">
              <a:rPr lang="en-US" smtClean="0"/>
              <a:pPr>
                <a:defRPr/>
              </a:pPr>
              <a:t>24</a:t>
            </a:fld>
            <a:endParaRPr lang="en-US" smtClean="0"/>
          </a:p>
        </p:txBody>
      </p:sp>
      <p:sp>
        <p:nvSpPr>
          <p:cNvPr id="25604" name="Rectangle 2"/>
          <p:cNvSpPr>
            <a:spLocks noGrp="1" noChangeArrowheads="1"/>
          </p:cNvSpPr>
          <p:nvPr>
            <p:ph type="title"/>
          </p:nvPr>
        </p:nvSpPr>
        <p:spPr>
          <a:xfrm>
            <a:off x="762000" y="152400"/>
            <a:ext cx="8229600" cy="1143000"/>
          </a:xfrm>
        </p:spPr>
        <p:txBody>
          <a:bodyPr>
            <a:normAutofit fontScale="90000"/>
          </a:bodyPr>
          <a:lstStyle/>
          <a:p>
            <a:pPr>
              <a:lnSpc>
                <a:spcPct val="85000"/>
              </a:lnSpc>
            </a:pPr>
            <a:r>
              <a:rPr lang="en-US" altLang="en-US" b="1" dirty="0" smtClean="0"/>
              <a:t>Complexity of M&amp;E Systems: Type of Programs</a:t>
            </a:r>
          </a:p>
        </p:txBody>
      </p:sp>
      <p:sp>
        <p:nvSpPr>
          <p:cNvPr id="25605" name="Rectangle 3"/>
          <p:cNvSpPr>
            <a:spLocks noGrp="1" noChangeArrowheads="1"/>
          </p:cNvSpPr>
          <p:nvPr>
            <p:ph type="body" idx="1"/>
          </p:nvPr>
        </p:nvSpPr>
        <p:spPr>
          <a:xfrm>
            <a:off x="1981200" y="1828800"/>
            <a:ext cx="6756400" cy="2601913"/>
          </a:xfrm>
        </p:spPr>
        <p:txBody>
          <a:bodyPr/>
          <a:lstStyle/>
          <a:p>
            <a:r>
              <a:rPr lang="en-US" altLang="en-US" sz="2800" dirty="0" smtClean="0"/>
              <a:t>Comprehensive</a:t>
            </a:r>
          </a:p>
          <a:p>
            <a:r>
              <a:rPr lang="en-US" altLang="en-US" sz="2800" dirty="0" smtClean="0"/>
              <a:t>Vertical</a:t>
            </a:r>
          </a:p>
          <a:p>
            <a:pPr>
              <a:buFont typeface="Wingdings" pitchFamily="2" charset="2"/>
              <a:buNone/>
            </a:pPr>
            <a:endParaRPr lang="en-US" altLang="en-US" sz="2400" b="1" dirty="0" smtClean="0"/>
          </a:p>
        </p:txBody>
      </p:sp>
    </p:spTree>
    <p:extLst>
      <p:ext uri="{BB962C8B-B14F-4D97-AF65-F5344CB8AC3E}">
        <p14:creationId xmlns:p14="http://schemas.microsoft.com/office/powerpoint/2010/main" val="2552143682"/>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49EF92BC-895C-4C24-AC82-627997D92AD2}" type="slidenum">
              <a:rPr lang="en-US" smtClean="0"/>
              <a:pPr>
                <a:defRPr/>
              </a:pPr>
              <a:t>25</a:t>
            </a:fld>
            <a:endParaRPr lang="en-US" smtClean="0"/>
          </a:p>
        </p:txBody>
      </p:sp>
      <p:sp>
        <p:nvSpPr>
          <p:cNvPr id="26628" name="Rectangle 2"/>
          <p:cNvSpPr>
            <a:spLocks noGrp="1" noChangeArrowheads="1"/>
          </p:cNvSpPr>
          <p:nvPr>
            <p:ph type="title"/>
          </p:nvPr>
        </p:nvSpPr>
        <p:spPr>
          <a:xfrm>
            <a:off x="685800" y="22123"/>
            <a:ext cx="8229600" cy="1143000"/>
          </a:xfrm>
        </p:spPr>
        <p:txBody>
          <a:bodyPr>
            <a:normAutofit fontScale="90000"/>
          </a:bodyPr>
          <a:lstStyle/>
          <a:p>
            <a:pPr>
              <a:lnSpc>
                <a:spcPct val="85000"/>
              </a:lnSpc>
            </a:pPr>
            <a:r>
              <a:rPr lang="en-US" altLang="en-US" b="1" dirty="0" smtClean="0"/>
              <a:t>Complexity of M&amp;E Systems: Scope of M&amp;E Effort</a:t>
            </a:r>
          </a:p>
        </p:txBody>
      </p:sp>
      <p:sp>
        <p:nvSpPr>
          <p:cNvPr id="26629" name="Rectangle 3"/>
          <p:cNvSpPr>
            <a:spLocks noGrp="1" noChangeArrowheads="1"/>
          </p:cNvSpPr>
          <p:nvPr>
            <p:ph type="body" idx="1"/>
          </p:nvPr>
        </p:nvSpPr>
        <p:spPr>
          <a:xfrm>
            <a:off x="838200" y="1219200"/>
            <a:ext cx="6858000" cy="4525962"/>
          </a:xfrm>
        </p:spPr>
        <p:txBody>
          <a:bodyPr>
            <a:normAutofit/>
          </a:bodyPr>
          <a:lstStyle/>
          <a:p>
            <a:r>
              <a:rPr lang="en-US" altLang="en-US" sz="3600" dirty="0" smtClean="0"/>
              <a:t>What?</a:t>
            </a:r>
          </a:p>
          <a:p>
            <a:r>
              <a:rPr lang="en-US" altLang="en-US" sz="3600" dirty="0" smtClean="0"/>
              <a:t> When?</a:t>
            </a:r>
          </a:p>
          <a:p>
            <a:r>
              <a:rPr lang="en-US" altLang="en-US" sz="3600" dirty="0" smtClean="0"/>
              <a:t> How rigorous?</a:t>
            </a:r>
          </a:p>
          <a:p>
            <a:r>
              <a:rPr lang="en-US" altLang="en-US" sz="3600" dirty="0" smtClean="0"/>
              <a:t> How much will it cost?</a:t>
            </a:r>
          </a:p>
        </p:txBody>
      </p:sp>
    </p:spTree>
    <p:extLst>
      <p:ext uri="{BB962C8B-B14F-4D97-AF65-F5344CB8AC3E}">
        <p14:creationId xmlns:p14="http://schemas.microsoft.com/office/powerpoint/2010/main" val="1551936988"/>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48648B58-A89A-49BF-8B95-E08FB13F7F6B}" type="slidenum">
              <a:rPr lang="en-US" smtClean="0"/>
              <a:pPr>
                <a:defRPr/>
              </a:pPr>
              <a:t>26</a:t>
            </a:fld>
            <a:endParaRPr lang="en-US" smtClean="0"/>
          </a:p>
        </p:txBody>
      </p:sp>
      <p:sp>
        <p:nvSpPr>
          <p:cNvPr id="27652" name="Rectangle 2"/>
          <p:cNvSpPr>
            <a:spLocks noGrp="1" noChangeArrowheads="1"/>
          </p:cNvSpPr>
          <p:nvPr>
            <p:ph type="title"/>
          </p:nvPr>
        </p:nvSpPr>
        <p:spPr>
          <a:xfrm>
            <a:off x="914400" y="152400"/>
            <a:ext cx="7696200" cy="990600"/>
          </a:xfrm>
        </p:spPr>
        <p:txBody>
          <a:bodyPr>
            <a:normAutofit fontScale="90000"/>
          </a:bodyPr>
          <a:lstStyle/>
          <a:p>
            <a:pPr>
              <a:lnSpc>
                <a:spcPct val="85000"/>
              </a:lnSpc>
            </a:pPr>
            <a:r>
              <a:rPr lang="en-US" altLang="en-US" b="1" dirty="0" smtClean="0"/>
              <a:t>Complexity of M&amp;E Systems: Scope of M&amp;E Effort</a:t>
            </a:r>
          </a:p>
        </p:txBody>
      </p:sp>
      <p:sp>
        <p:nvSpPr>
          <p:cNvPr id="27653" name="Rectangle 3"/>
          <p:cNvSpPr>
            <a:spLocks noGrp="1" noChangeArrowheads="1"/>
          </p:cNvSpPr>
          <p:nvPr>
            <p:ph type="body" idx="1"/>
          </p:nvPr>
        </p:nvSpPr>
        <p:spPr>
          <a:xfrm>
            <a:off x="762000" y="1600200"/>
            <a:ext cx="8229600" cy="4297363"/>
          </a:xfrm>
        </p:spPr>
        <p:txBody>
          <a:bodyPr>
            <a:normAutofit fontScale="92500"/>
          </a:bodyPr>
          <a:lstStyle/>
          <a:p>
            <a:pPr>
              <a:lnSpc>
                <a:spcPct val="85000"/>
              </a:lnSpc>
              <a:buFont typeface="Wingdings" pitchFamily="2" charset="2"/>
              <a:buNone/>
            </a:pPr>
            <a:r>
              <a:rPr lang="en-US" altLang="en-US" b="1" dirty="0" smtClean="0"/>
              <a:t>What should be monitored and evaluated?</a:t>
            </a:r>
            <a:r>
              <a:rPr lang="en-US" altLang="en-US" dirty="0" smtClean="0"/>
              <a:t> </a:t>
            </a:r>
          </a:p>
          <a:p>
            <a:pPr>
              <a:lnSpc>
                <a:spcPct val="85000"/>
              </a:lnSpc>
            </a:pPr>
            <a:r>
              <a:rPr lang="en-US" altLang="en-US" sz="2800" b="1" dirty="0" smtClean="0"/>
              <a:t>Monitoring:</a:t>
            </a:r>
          </a:p>
          <a:p>
            <a:pPr lvl="1">
              <a:lnSpc>
                <a:spcPct val="85000"/>
              </a:lnSpc>
            </a:pPr>
            <a:r>
              <a:rPr lang="en-US" altLang="en-US" dirty="0" smtClean="0"/>
              <a:t>Resources (inputs)</a:t>
            </a:r>
          </a:p>
          <a:p>
            <a:pPr lvl="1">
              <a:lnSpc>
                <a:spcPct val="85000"/>
              </a:lnSpc>
            </a:pPr>
            <a:r>
              <a:rPr lang="en-US" altLang="en-US" dirty="0" smtClean="0"/>
              <a:t>Quality of service/program</a:t>
            </a:r>
          </a:p>
          <a:p>
            <a:pPr lvl="1">
              <a:lnSpc>
                <a:spcPct val="85000"/>
              </a:lnSpc>
            </a:pPr>
            <a:r>
              <a:rPr lang="en-US" altLang="en-US" dirty="0" smtClean="0"/>
              <a:t>Service/program statistics</a:t>
            </a:r>
          </a:p>
          <a:p>
            <a:pPr lvl="1">
              <a:lnSpc>
                <a:spcPct val="85000"/>
              </a:lnSpc>
            </a:pPr>
            <a:r>
              <a:rPr lang="en-US" altLang="en-US" dirty="0" smtClean="0"/>
              <a:t>Service/program coverage</a:t>
            </a:r>
          </a:p>
          <a:p>
            <a:pPr lvl="1">
              <a:lnSpc>
                <a:spcPct val="85000"/>
              </a:lnSpc>
            </a:pPr>
            <a:r>
              <a:rPr lang="en-US" altLang="en-US" dirty="0" smtClean="0"/>
              <a:t>Client/patient outcomes (behavior change/morbidity)</a:t>
            </a:r>
          </a:p>
          <a:p>
            <a:pPr>
              <a:lnSpc>
                <a:spcPct val="85000"/>
              </a:lnSpc>
            </a:pPr>
            <a:r>
              <a:rPr lang="en-US" altLang="en-US" sz="2800" b="1" dirty="0" smtClean="0"/>
              <a:t>Impact evaluation:</a:t>
            </a:r>
          </a:p>
          <a:p>
            <a:pPr lvl="1">
              <a:lnSpc>
                <a:spcPct val="85000"/>
              </a:lnSpc>
            </a:pPr>
            <a:r>
              <a:rPr lang="en-US" altLang="en-US" dirty="0" smtClean="0"/>
              <a:t>Attributing the change in outcomes to the program</a:t>
            </a:r>
          </a:p>
        </p:txBody>
      </p:sp>
    </p:spTree>
    <p:extLst>
      <p:ext uri="{BB962C8B-B14F-4D97-AF65-F5344CB8AC3E}">
        <p14:creationId xmlns:p14="http://schemas.microsoft.com/office/powerpoint/2010/main" val="3926787878"/>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E9B61D18-0DEA-4354-9625-9DFFD1C0C8F7}" type="slidenum">
              <a:rPr lang="en-US" smtClean="0"/>
              <a:pPr>
                <a:defRPr/>
              </a:pPr>
              <a:t>27</a:t>
            </a:fld>
            <a:endParaRPr lang="en-US" smtClean="0"/>
          </a:p>
        </p:txBody>
      </p:sp>
      <p:sp>
        <p:nvSpPr>
          <p:cNvPr id="28676" name="Rectangle 2"/>
          <p:cNvSpPr>
            <a:spLocks noGrp="1" noChangeArrowheads="1"/>
          </p:cNvSpPr>
          <p:nvPr>
            <p:ph type="title"/>
          </p:nvPr>
        </p:nvSpPr>
        <p:spPr>
          <a:xfrm>
            <a:off x="685800" y="228600"/>
            <a:ext cx="8229600" cy="1143000"/>
          </a:xfrm>
        </p:spPr>
        <p:txBody>
          <a:bodyPr>
            <a:normAutofit fontScale="90000"/>
          </a:bodyPr>
          <a:lstStyle/>
          <a:p>
            <a:pPr>
              <a:lnSpc>
                <a:spcPct val="85000"/>
              </a:lnSpc>
            </a:pPr>
            <a:r>
              <a:rPr lang="en-US" altLang="en-US" b="1" dirty="0" smtClean="0"/>
              <a:t>Complexity of M&amp;E Systems: Scope of M&amp;E Effort</a:t>
            </a:r>
          </a:p>
        </p:txBody>
      </p:sp>
      <p:sp>
        <p:nvSpPr>
          <p:cNvPr id="28677" name="Rectangle 3"/>
          <p:cNvSpPr>
            <a:spLocks noGrp="1" noChangeArrowheads="1"/>
          </p:cNvSpPr>
          <p:nvPr>
            <p:ph type="body" idx="1"/>
          </p:nvPr>
        </p:nvSpPr>
        <p:spPr>
          <a:xfrm>
            <a:off x="838200" y="1524000"/>
            <a:ext cx="7848600" cy="4373563"/>
          </a:xfrm>
        </p:spPr>
        <p:txBody>
          <a:bodyPr/>
          <a:lstStyle/>
          <a:p>
            <a:pPr>
              <a:buFont typeface="Wingdings" pitchFamily="2" charset="2"/>
              <a:buNone/>
            </a:pPr>
            <a:r>
              <a:rPr lang="en-US" altLang="en-US" b="1" dirty="0" smtClean="0"/>
              <a:t>When should M&amp;E take place?</a:t>
            </a:r>
          </a:p>
          <a:p>
            <a:r>
              <a:rPr lang="en-US" altLang="en-US" dirty="0" smtClean="0"/>
              <a:t>Monitoring</a:t>
            </a:r>
          </a:p>
          <a:p>
            <a:pPr lvl="1"/>
            <a:r>
              <a:rPr lang="en-US" altLang="en-US" dirty="0" smtClean="0"/>
              <a:t>Continuous monitoring of program inputs, processes, and outputs</a:t>
            </a:r>
          </a:p>
          <a:p>
            <a:pPr lvl="1"/>
            <a:r>
              <a:rPr lang="en-US" altLang="en-US" dirty="0" smtClean="0"/>
              <a:t>Periodic monitoring of program-related outcomes and impacts</a:t>
            </a:r>
          </a:p>
          <a:p>
            <a:r>
              <a:rPr lang="en-US" altLang="en-US" dirty="0" smtClean="0"/>
              <a:t>Evaluations</a:t>
            </a:r>
          </a:p>
          <a:p>
            <a:pPr lvl="1"/>
            <a:r>
              <a:rPr lang="en-US" altLang="en-US" dirty="0" smtClean="0"/>
              <a:t>Periodic evaluations</a:t>
            </a:r>
          </a:p>
        </p:txBody>
      </p:sp>
    </p:spTree>
    <p:extLst>
      <p:ext uri="{BB962C8B-B14F-4D97-AF65-F5344CB8AC3E}">
        <p14:creationId xmlns:p14="http://schemas.microsoft.com/office/powerpoint/2010/main" val="3393242728"/>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92486480-965F-4BA4-A386-3AF1E5FAA8E1}" type="slidenum">
              <a:rPr lang="en-US" smtClean="0"/>
              <a:pPr>
                <a:defRPr/>
              </a:pPr>
              <a:t>28</a:t>
            </a:fld>
            <a:endParaRPr lang="en-US" smtClean="0"/>
          </a:p>
        </p:txBody>
      </p:sp>
      <p:sp>
        <p:nvSpPr>
          <p:cNvPr id="29700" name="Rectangle 2"/>
          <p:cNvSpPr>
            <a:spLocks noGrp="1" noChangeArrowheads="1"/>
          </p:cNvSpPr>
          <p:nvPr>
            <p:ph type="title"/>
          </p:nvPr>
        </p:nvSpPr>
        <p:spPr>
          <a:xfrm>
            <a:off x="762000" y="152400"/>
            <a:ext cx="8229600" cy="1143000"/>
          </a:xfrm>
        </p:spPr>
        <p:txBody>
          <a:bodyPr>
            <a:normAutofit fontScale="90000"/>
          </a:bodyPr>
          <a:lstStyle/>
          <a:p>
            <a:pPr>
              <a:lnSpc>
                <a:spcPct val="85000"/>
              </a:lnSpc>
            </a:pPr>
            <a:r>
              <a:rPr lang="en-US" altLang="en-US" b="1" dirty="0" smtClean="0"/>
              <a:t>Complexity of M&amp;E Systems: Scope of M&amp;E Effort</a:t>
            </a:r>
          </a:p>
        </p:txBody>
      </p:sp>
      <p:sp>
        <p:nvSpPr>
          <p:cNvPr id="29701" name="Rectangle 3"/>
          <p:cNvSpPr>
            <a:spLocks noGrp="1" noChangeArrowheads="1"/>
          </p:cNvSpPr>
          <p:nvPr>
            <p:ph type="body" idx="1"/>
          </p:nvPr>
        </p:nvSpPr>
        <p:spPr>
          <a:xfrm>
            <a:off x="685800" y="1371600"/>
            <a:ext cx="8229600" cy="4525963"/>
          </a:xfrm>
        </p:spPr>
        <p:txBody>
          <a:bodyPr>
            <a:normAutofit/>
          </a:bodyPr>
          <a:lstStyle/>
          <a:p>
            <a:pPr>
              <a:buFont typeface="Wingdings" pitchFamily="2" charset="2"/>
              <a:buNone/>
            </a:pPr>
            <a:r>
              <a:rPr lang="en-US" altLang="en-US" sz="3600" b="1" dirty="0" smtClean="0"/>
              <a:t>How rigorous?</a:t>
            </a:r>
          </a:p>
          <a:p>
            <a:r>
              <a:rPr lang="en-US" altLang="en-US" sz="3600" dirty="0" smtClean="0"/>
              <a:t>Factors to consider:</a:t>
            </a:r>
          </a:p>
          <a:p>
            <a:pPr lvl="1"/>
            <a:r>
              <a:rPr lang="en-US" altLang="en-US" sz="3200" dirty="0" smtClean="0"/>
              <a:t>Scale of program funding and resources for M&amp;E</a:t>
            </a:r>
          </a:p>
          <a:p>
            <a:pPr lvl="1"/>
            <a:r>
              <a:rPr lang="en-US" altLang="en-US" sz="3200" dirty="0" smtClean="0"/>
              <a:t>Goals and objectives of program</a:t>
            </a:r>
          </a:p>
          <a:p>
            <a:pPr lvl="1"/>
            <a:r>
              <a:rPr lang="en-US" altLang="en-US" sz="3200" dirty="0" smtClean="0"/>
              <a:t>Complexity of program</a:t>
            </a:r>
          </a:p>
          <a:p>
            <a:pPr lvl="1"/>
            <a:r>
              <a:rPr lang="en-US" altLang="en-US" sz="3200" dirty="0" smtClean="0"/>
              <a:t>Innovation vs. established effectiveness</a:t>
            </a:r>
            <a:endParaRPr lang="en-US" altLang="en-US" sz="3200" dirty="0" smtClean="0">
              <a:solidFill>
                <a:srgbClr val="FF9900"/>
              </a:solidFill>
            </a:endParaRPr>
          </a:p>
        </p:txBody>
      </p:sp>
    </p:spTree>
    <p:extLst>
      <p:ext uri="{BB962C8B-B14F-4D97-AF65-F5344CB8AC3E}">
        <p14:creationId xmlns:p14="http://schemas.microsoft.com/office/powerpoint/2010/main" val="54302255"/>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250DEB13-3A39-42CA-9D8A-93107A5CDB19}" type="slidenum">
              <a:rPr lang="en-US" smtClean="0"/>
              <a:pPr>
                <a:defRPr/>
              </a:pPr>
              <a:t>29</a:t>
            </a:fld>
            <a:endParaRPr lang="en-US" smtClean="0"/>
          </a:p>
        </p:txBody>
      </p:sp>
      <p:sp>
        <p:nvSpPr>
          <p:cNvPr id="30724" name="Rectangle 2"/>
          <p:cNvSpPr>
            <a:spLocks noGrp="1" noChangeArrowheads="1"/>
          </p:cNvSpPr>
          <p:nvPr>
            <p:ph type="title"/>
          </p:nvPr>
        </p:nvSpPr>
        <p:spPr>
          <a:xfrm>
            <a:off x="762000" y="228600"/>
            <a:ext cx="8229600" cy="1143000"/>
          </a:xfrm>
        </p:spPr>
        <p:txBody>
          <a:bodyPr/>
          <a:lstStyle/>
          <a:p>
            <a:pPr>
              <a:lnSpc>
                <a:spcPct val="85000"/>
              </a:lnSpc>
            </a:pPr>
            <a:r>
              <a:rPr lang="en-US" altLang="en-US" b="1" dirty="0" smtClean="0"/>
              <a:t>Complexity of M&amp;E Systems: Costs</a:t>
            </a:r>
          </a:p>
        </p:txBody>
      </p:sp>
      <p:sp>
        <p:nvSpPr>
          <p:cNvPr id="30725" name="Rectangle 3"/>
          <p:cNvSpPr>
            <a:spLocks noGrp="1" noChangeArrowheads="1"/>
          </p:cNvSpPr>
          <p:nvPr>
            <p:ph type="body" idx="1"/>
          </p:nvPr>
        </p:nvSpPr>
        <p:spPr>
          <a:xfrm>
            <a:off x="685800" y="1524000"/>
            <a:ext cx="8001000" cy="4800600"/>
          </a:xfrm>
        </p:spPr>
        <p:txBody>
          <a:bodyPr>
            <a:noAutofit/>
          </a:bodyPr>
          <a:lstStyle/>
          <a:p>
            <a:pPr>
              <a:buFont typeface="Wingdings" pitchFamily="2" charset="2"/>
              <a:buNone/>
            </a:pPr>
            <a:r>
              <a:rPr lang="en-US" altLang="en-US" sz="3600" b="1" dirty="0" smtClean="0"/>
              <a:t>How much will it cost?</a:t>
            </a:r>
          </a:p>
          <a:p>
            <a:r>
              <a:rPr lang="en-US" altLang="en-US" sz="3600" dirty="0" smtClean="0"/>
              <a:t>Costs of information systems (costs of data collection, processing, and analyzing)</a:t>
            </a:r>
          </a:p>
          <a:p>
            <a:r>
              <a:rPr lang="en-US" altLang="en-US" sz="3600" dirty="0" smtClean="0"/>
              <a:t>Costs of information dissemination and use</a:t>
            </a:r>
          </a:p>
          <a:p>
            <a:r>
              <a:rPr lang="en-US" altLang="en-US" sz="3600" dirty="0" smtClean="0"/>
              <a:t>Costs of M&amp;E unit for coordination and facilitation</a:t>
            </a:r>
          </a:p>
        </p:txBody>
      </p:sp>
    </p:spTree>
    <p:extLst>
      <p:ext uri="{BB962C8B-B14F-4D97-AF65-F5344CB8AC3E}">
        <p14:creationId xmlns:p14="http://schemas.microsoft.com/office/powerpoint/2010/main" val="203394821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DC1D52ED-BFAD-443B-988B-AB5B7743335E}" type="slidenum">
              <a:rPr lang="en-US" smtClean="0"/>
              <a:pPr>
                <a:defRPr/>
              </a:pPr>
              <a:t>3</a:t>
            </a:fld>
            <a:endParaRPr lang="en-US" smtClean="0"/>
          </a:p>
        </p:txBody>
      </p:sp>
      <p:sp>
        <p:nvSpPr>
          <p:cNvPr id="6148" name="Rectangle 2"/>
          <p:cNvSpPr>
            <a:spLocks noGrp="1" noChangeArrowheads="1"/>
          </p:cNvSpPr>
          <p:nvPr>
            <p:ph type="title"/>
          </p:nvPr>
        </p:nvSpPr>
        <p:spPr>
          <a:xfrm>
            <a:off x="685800" y="228600"/>
            <a:ext cx="8001000" cy="914400"/>
          </a:xfrm>
        </p:spPr>
        <p:txBody>
          <a:bodyPr/>
          <a:lstStyle/>
          <a:p>
            <a:r>
              <a:rPr lang="en-US" altLang="en-US" sz="4000" b="1" dirty="0" smtClean="0"/>
              <a:t>Overview</a:t>
            </a:r>
          </a:p>
        </p:txBody>
      </p:sp>
      <p:sp>
        <p:nvSpPr>
          <p:cNvPr id="6149" name="Rectangle 3"/>
          <p:cNvSpPr>
            <a:spLocks noGrp="1" noChangeArrowheads="1"/>
          </p:cNvSpPr>
          <p:nvPr>
            <p:ph type="body" idx="1"/>
          </p:nvPr>
        </p:nvSpPr>
        <p:spPr>
          <a:xfrm>
            <a:off x="754626" y="1371600"/>
            <a:ext cx="8382000" cy="4648200"/>
          </a:xfrm>
        </p:spPr>
        <p:txBody>
          <a:bodyPr>
            <a:normAutofit lnSpcReduction="10000"/>
          </a:bodyPr>
          <a:lstStyle/>
          <a:p>
            <a:pPr>
              <a:lnSpc>
                <a:spcPct val="90000"/>
              </a:lnSpc>
              <a:buFont typeface="Wingdings" pitchFamily="2" charset="2"/>
              <a:buNone/>
            </a:pPr>
            <a:r>
              <a:rPr lang="en-US" altLang="en-US" dirty="0" smtClean="0"/>
              <a:t>Definition:  What is an M&amp;E Plan?</a:t>
            </a:r>
          </a:p>
          <a:p>
            <a:pPr>
              <a:lnSpc>
                <a:spcPct val="90000"/>
              </a:lnSpc>
            </a:pPr>
            <a:r>
              <a:rPr lang="en-US" altLang="en-US" dirty="0" smtClean="0"/>
              <a:t>Function:   What is the Plan supposed to do?</a:t>
            </a:r>
          </a:p>
          <a:p>
            <a:pPr>
              <a:lnSpc>
                <a:spcPct val="90000"/>
              </a:lnSpc>
            </a:pPr>
            <a:r>
              <a:rPr lang="en-US" altLang="en-US" dirty="0" smtClean="0"/>
              <a:t>Elements:  What comprises an M&amp;E Plan?</a:t>
            </a:r>
          </a:p>
          <a:p>
            <a:pPr>
              <a:lnSpc>
                <a:spcPct val="90000"/>
              </a:lnSpc>
            </a:pPr>
            <a:r>
              <a:rPr lang="en-US" altLang="en-US" dirty="0" smtClean="0"/>
              <a:t>Standards: What constitutes a good M&amp;E Plan?</a:t>
            </a:r>
          </a:p>
          <a:p>
            <a:pPr>
              <a:lnSpc>
                <a:spcPct val="90000"/>
              </a:lnSpc>
            </a:pPr>
            <a:r>
              <a:rPr lang="en-US" altLang="en-US" dirty="0" smtClean="0"/>
              <a:t>Complexity of the M&amp;E System</a:t>
            </a:r>
          </a:p>
          <a:p>
            <a:pPr>
              <a:lnSpc>
                <a:spcPct val="90000"/>
              </a:lnSpc>
            </a:pPr>
            <a:r>
              <a:rPr lang="en-US" altLang="en-US" dirty="0" smtClean="0"/>
              <a:t>Developing and implementing an M&amp;E plan</a:t>
            </a:r>
          </a:p>
          <a:p>
            <a:pPr lvl="1">
              <a:lnSpc>
                <a:spcPct val="90000"/>
              </a:lnSpc>
            </a:pPr>
            <a:r>
              <a:rPr lang="en-US" altLang="en-US" dirty="0" smtClean="0"/>
              <a:t>Role of an M&amp;E unit</a:t>
            </a:r>
          </a:p>
          <a:p>
            <a:pPr lvl="1">
              <a:lnSpc>
                <a:spcPct val="90000"/>
              </a:lnSpc>
            </a:pPr>
            <a:r>
              <a:rPr lang="en-US" altLang="en-US" dirty="0" smtClean="0"/>
              <a:t>Tips on consensus building</a:t>
            </a:r>
          </a:p>
          <a:p>
            <a:pPr>
              <a:lnSpc>
                <a:spcPct val="90000"/>
              </a:lnSpc>
            </a:pPr>
            <a:r>
              <a:rPr lang="en-US" altLang="en-US" dirty="0" smtClean="0"/>
              <a:t>M&amp;E dos and don’ts</a:t>
            </a:r>
          </a:p>
        </p:txBody>
      </p:sp>
    </p:spTree>
    <p:extLst>
      <p:ext uri="{BB962C8B-B14F-4D97-AF65-F5344CB8AC3E}">
        <p14:creationId xmlns:p14="http://schemas.microsoft.com/office/powerpoint/2010/main" val="979519227"/>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Footer Placeholder 3"/>
          <p:cNvSpPr>
            <a:spLocks noGrp="1"/>
          </p:cNvSpPr>
          <p:nvPr>
            <p:ph type="ftr" sz="quarter" idx="10"/>
          </p:nvPr>
        </p:nvSpPr>
        <p:spPr/>
        <p:txBody>
          <a:bodyPr/>
          <a:lstStyle/>
          <a:p>
            <a:pPr>
              <a:defRPr/>
            </a:pPr>
            <a:endParaRPr lang="en-US"/>
          </a:p>
          <a:p>
            <a:pPr>
              <a:defRPr/>
            </a:pPr>
            <a:endParaRPr lang="en-US" sz="1200" b="1"/>
          </a:p>
        </p:txBody>
      </p:sp>
      <p:sp>
        <p:nvSpPr>
          <p:cNvPr id="45" name="Slide Number Placeholder 4"/>
          <p:cNvSpPr>
            <a:spLocks noGrp="1"/>
          </p:cNvSpPr>
          <p:nvPr>
            <p:ph type="sldNum" sz="quarter" idx="11"/>
          </p:nvPr>
        </p:nvSpPr>
        <p:spPr/>
        <p:txBody>
          <a:bodyPr/>
          <a:lstStyle/>
          <a:p>
            <a:pPr>
              <a:defRPr/>
            </a:pPr>
            <a:fld id="{72BA6F75-E8A3-4F44-814D-56E888C86F28}" type="slidenum">
              <a:rPr lang="en-US"/>
              <a:pPr>
                <a:defRPr/>
              </a:pPr>
              <a:t>30</a:t>
            </a:fld>
            <a:endParaRPr lang="en-US"/>
          </a:p>
        </p:txBody>
      </p:sp>
      <p:sp>
        <p:nvSpPr>
          <p:cNvPr id="31748" name="Rectangle 2"/>
          <p:cNvSpPr>
            <a:spLocks noGrp="1" noChangeArrowheads="1"/>
          </p:cNvSpPr>
          <p:nvPr>
            <p:ph type="title"/>
          </p:nvPr>
        </p:nvSpPr>
        <p:spPr>
          <a:xfrm>
            <a:off x="381000" y="152400"/>
            <a:ext cx="8229600" cy="1143000"/>
          </a:xfrm>
        </p:spPr>
        <p:txBody>
          <a:bodyPr/>
          <a:lstStyle/>
          <a:p>
            <a:pPr>
              <a:lnSpc>
                <a:spcPct val="85000"/>
              </a:lnSpc>
            </a:pPr>
            <a:r>
              <a:rPr lang="en-US" altLang="en-US" smtClean="0"/>
              <a:t>Complexity of M&amp;E Systems: Costs</a:t>
            </a:r>
          </a:p>
        </p:txBody>
      </p:sp>
      <p:graphicFrame>
        <p:nvGraphicFramePr>
          <p:cNvPr id="144466" name="Group 82"/>
          <p:cNvGraphicFramePr>
            <a:graphicFrameLocks noGrp="1"/>
          </p:cNvGraphicFramePr>
          <p:nvPr>
            <p:ph type="tbl" idx="1"/>
            <p:extLst>
              <p:ext uri="{D42A27DB-BD31-4B8C-83A1-F6EECF244321}">
                <p14:modId xmlns:p14="http://schemas.microsoft.com/office/powerpoint/2010/main" val="3410825009"/>
              </p:ext>
            </p:extLst>
          </p:nvPr>
        </p:nvGraphicFramePr>
        <p:xfrm>
          <a:off x="152400" y="1676400"/>
          <a:ext cx="8775700" cy="3276600"/>
        </p:xfrm>
        <a:graphic>
          <a:graphicData uri="http://schemas.openxmlformats.org/drawingml/2006/table">
            <a:tbl>
              <a:tblPr/>
              <a:tblGrid>
                <a:gridCol w="3394075"/>
                <a:gridCol w="2452688"/>
                <a:gridCol w="2928937"/>
              </a:tblGrid>
              <a:tr h="579173">
                <a:tc>
                  <a:txBody>
                    <a:bodyPr/>
                    <a:lstStyle/>
                    <a:p>
                      <a:pPr marL="0" marR="0" lvl="0" indent="0" algn="ctr"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1" i="0" u="none" strike="noStrike" cap="none" normalizeH="0" baseline="0" dirty="0" smtClean="0">
                          <a:ln>
                            <a:noFill/>
                          </a:ln>
                          <a:solidFill>
                            <a:srgbClr val="000000"/>
                          </a:solidFill>
                          <a:effectLst/>
                          <a:latin typeface="Arial" charset="0"/>
                        </a:rPr>
                        <a:t>Information System</a:t>
                      </a:r>
                    </a:p>
                  </a:txBody>
                  <a:tcPr marL="91436" marR="91436"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1" i="0" u="none" strike="noStrike" cap="none" normalizeH="0" baseline="0" smtClean="0">
                          <a:ln>
                            <a:noFill/>
                          </a:ln>
                          <a:solidFill>
                            <a:srgbClr val="000000"/>
                          </a:solidFill>
                          <a:effectLst/>
                          <a:latin typeface="Arial" charset="0"/>
                        </a:rPr>
                        <a:t>Total Annual Costs </a:t>
                      </a:r>
                      <a:r>
                        <a:rPr kumimoji="0" lang="en-US" sz="1200" b="1" i="0" u="none" strike="noStrike" cap="none" normalizeH="0" baseline="0" smtClean="0">
                          <a:ln>
                            <a:noFill/>
                          </a:ln>
                          <a:solidFill>
                            <a:srgbClr val="000000"/>
                          </a:solidFill>
                          <a:effectLst/>
                          <a:latin typeface="Arial" charset="0"/>
                        </a:rPr>
                        <a:t>(2001 US$)</a:t>
                      </a:r>
                    </a:p>
                  </a:txBody>
                  <a:tcPr marL="91436" marR="91436"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1" i="0" u="none" strike="noStrike" cap="none" normalizeH="0" baseline="0" smtClean="0">
                          <a:ln>
                            <a:noFill/>
                          </a:ln>
                          <a:solidFill>
                            <a:srgbClr val="000000"/>
                          </a:solidFill>
                          <a:effectLst/>
                          <a:latin typeface="Arial" charset="0"/>
                        </a:rPr>
                        <a:t>Frequency of Data Collection</a:t>
                      </a:r>
                    </a:p>
                  </a:txBody>
                  <a:tcPr marL="91436" marR="91436"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58810">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smtClean="0">
                          <a:ln>
                            <a:noFill/>
                          </a:ln>
                          <a:solidFill>
                            <a:srgbClr val="000000"/>
                          </a:solidFill>
                          <a:effectLst/>
                          <a:latin typeface="Arial" charset="0"/>
                        </a:rPr>
                        <a:t>National Sentinel System</a:t>
                      </a:r>
                    </a:p>
                  </a:txBody>
                  <a:tcPr marL="91436" marR="91436"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dirty="0" smtClean="0">
                          <a:ln>
                            <a:noFill/>
                          </a:ln>
                          <a:solidFill>
                            <a:srgbClr val="000000"/>
                          </a:solidFill>
                          <a:effectLst/>
                          <a:latin typeface="Arial" charset="0"/>
                        </a:rPr>
                        <a:t>$513,682</a:t>
                      </a:r>
                    </a:p>
                  </a:txBody>
                  <a:tcPr marL="91436" marR="91436"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smtClean="0">
                          <a:ln>
                            <a:noFill/>
                          </a:ln>
                          <a:solidFill>
                            <a:srgbClr val="000000"/>
                          </a:solidFill>
                          <a:effectLst/>
                          <a:latin typeface="Arial" charset="0"/>
                        </a:rPr>
                        <a:t>Continuous</a:t>
                      </a:r>
                    </a:p>
                  </a:txBody>
                  <a:tcPr marL="91436" marR="91436"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423904">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smtClean="0">
                          <a:ln>
                            <a:noFill/>
                          </a:ln>
                          <a:solidFill>
                            <a:srgbClr val="000000"/>
                          </a:solidFill>
                          <a:effectLst/>
                          <a:latin typeface="Arial" charset="0"/>
                        </a:rPr>
                        <a:t>HMIS</a:t>
                      </a:r>
                    </a:p>
                  </a:txBody>
                  <a:tcPr marL="91436" marR="91436"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dirty="0" smtClean="0">
                          <a:ln>
                            <a:noFill/>
                          </a:ln>
                          <a:solidFill>
                            <a:srgbClr val="000000"/>
                          </a:solidFill>
                          <a:effectLst/>
                          <a:latin typeface="Arial" charset="0"/>
                        </a:rPr>
                        <a:t>$2,119,941</a:t>
                      </a:r>
                    </a:p>
                  </a:txBody>
                  <a:tcPr marL="91436" marR="91436"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smtClean="0">
                          <a:ln>
                            <a:noFill/>
                          </a:ln>
                          <a:solidFill>
                            <a:srgbClr val="000000"/>
                          </a:solidFill>
                          <a:effectLst/>
                          <a:latin typeface="Arial" charset="0"/>
                        </a:rPr>
                        <a:t>Continuous</a:t>
                      </a:r>
                    </a:p>
                  </a:txBody>
                  <a:tcPr marL="91436" marR="91436"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714445">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smtClean="0">
                          <a:ln>
                            <a:noFill/>
                          </a:ln>
                          <a:solidFill>
                            <a:srgbClr val="000000"/>
                          </a:solidFill>
                          <a:effectLst/>
                          <a:latin typeface="Arial" charset="0"/>
                        </a:rPr>
                        <a:t>Integrated Disease Surveillance</a:t>
                      </a:r>
                    </a:p>
                  </a:txBody>
                  <a:tcPr marL="91436" marR="91436"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dirty="0" smtClean="0">
                          <a:ln>
                            <a:noFill/>
                          </a:ln>
                          <a:solidFill>
                            <a:srgbClr val="000000"/>
                          </a:solidFill>
                          <a:effectLst/>
                          <a:latin typeface="Arial" charset="0"/>
                        </a:rPr>
                        <a:t>$4,270,943</a:t>
                      </a:r>
                    </a:p>
                  </a:txBody>
                  <a:tcPr marL="91436" marR="91436"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dirty="0" smtClean="0">
                          <a:ln>
                            <a:noFill/>
                          </a:ln>
                          <a:solidFill>
                            <a:srgbClr val="000000"/>
                          </a:solidFill>
                          <a:effectLst/>
                          <a:latin typeface="Arial" charset="0"/>
                        </a:rPr>
                        <a:t>Continuous</a:t>
                      </a:r>
                    </a:p>
                  </a:txBody>
                  <a:tcPr marL="91436" marR="91436"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423904">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smtClean="0">
                          <a:ln>
                            <a:noFill/>
                          </a:ln>
                          <a:solidFill>
                            <a:srgbClr val="000000"/>
                          </a:solidFill>
                          <a:effectLst/>
                          <a:latin typeface="Arial" charset="0"/>
                        </a:rPr>
                        <a:t>Vital Registration</a:t>
                      </a:r>
                    </a:p>
                  </a:txBody>
                  <a:tcPr marL="91436" marR="91436"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dirty="0" smtClean="0">
                          <a:ln>
                            <a:noFill/>
                          </a:ln>
                          <a:solidFill>
                            <a:srgbClr val="000000"/>
                          </a:solidFill>
                          <a:effectLst/>
                          <a:latin typeface="Arial" charset="0"/>
                        </a:rPr>
                        <a:t>$719,427</a:t>
                      </a:r>
                    </a:p>
                  </a:txBody>
                  <a:tcPr marL="91436" marR="91436"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dirty="0" smtClean="0">
                          <a:ln>
                            <a:noFill/>
                          </a:ln>
                          <a:solidFill>
                            <a:srgbClr val="000000"/>
                          </a:solidFill>
                          <a:effectLst/>
                          <a:latin typeface="Arial" charset="0"/>
                        </a:rPr>
                        <a:t>Continuous</a:t>
                      </a:r>
                    </a:p>
                  </a:txBody>
                  <a:tcPr marL="91436" marR="91436"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95327">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smtClean="0">
                          <a:ln>
                            <a:noFill/>
                          </a:ln>
                          <a:solidFill>
                            <a:srgbClr val="000000"/>
                          </a:solidFill>
                          <a:effectLst/>
                          <a:latin typeface="Arial" charset="0"/>
                        </a:rPr>
                        <a:t>DHS</a:t>
                      </a:r>
                    </a:p>
                  </a:txBody>
                  <a:tcPr marL="91436" marR="91436"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dirty="0" smtClean="0">
                          <a:ln>
                            <a:noFill/>
                          </a:ln>
                          <a:solidFill>
                            <a:srgbClr val="000000"/>
                          </a:solidFill>
                          <a:effectLst/>
                          <a:latin typeface="Arial" charset="0"/>
                        </a:rPr>
                        <a:t>$854,164</a:t>
                      </a:r>
                    </a:p>
                  </a:txBody>
                  <a:tcPr marL="91436" marR="91436"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smtClean="0">
                          <a:ln>
                            <a:noFill/>
                          </a:ln>
                          <a:solidFill>
                            <a:srgbClr val="000000"/>
                          </a:solidFill>
                          <a:effectLst/>
                          <a:latin typeface="Arial" charset="0"/>
                        </a:rPr>
                        <a:t>Periodic (every 4 years)</a:t>
                      </a:r>
                    </a:p>
                  </a:txBody>
                  <a:tcPr marL="91436" marR="91436"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81037">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smtClean="0">
                          <a:ln>
                            <a:noFill/>
                          </a:ln>
                          <a:solidFill>
                            <a:srgbClr val="000000"/>
                          </a:solidFill>
                          <a:effectLst/>
                          <a:latin typeface="Arial" charset="0"/>
                        </a:rPr>
                        <a:t>National Census</a:t>
                      </a:r>
                    </a:p>
                  </a:txBody>
                  <a:tcPr marL="91436" marR="91436"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dirty="0" smtClean="0">
                          <a:ln>
                            <a:noFill/>
                          </a:ln>
                          <a:solidFill>
                            <a:srgbClr val="000000"/>
                          </a:solidFill>
                          <a:effectLst/>
                          <a:latin typeface="Arial" charset="0"/>
                        </a:rPr>
                        <a:t>$8,244,114</a:t>
                      </a:r>
                    </a:p>
                  </a:txBody>
                  <a:tcPr marL="91436" marR="91436"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20000"/>
                        </a:spcAft>
                        <a:buClr>
                          <a:srgbClr val="000000"/>
                        </a:buClr>
                        <a:buSzTx/>
                        <a:buFont typeface="Wingdings" pitchFamily="2" charset="2"/>
                        <a:buNone/>
                        <a:tabLst/>
                      </a:pPr>
                      <a:r>
                        <a:rPr kumimoji="0" lang="en-US" sz="1600" b="0" i="0" u="none" strike="noStrike" cap="none" normalizeH="0" baseline="0" dirty="0" smtClean="0">
                          <a:ln>
                            <a:noFill/>
                          </a:ln>
                          <a:solidFill>
                            <a:srgbClr val="000000"/>
                          </a:solidFill>
                          <a:effectLst/>
                          <a:latin typeface="Arial" charset="0"/>
                        </a:rPr>
                        <a:t>Periodic (every 10 years)</a:t>
                      </a:r>
                    </a:p>
                  </a:txBody>
                  <a:tcPr marL="91436" marR="91436"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31785" name="Text Box 41"/>
          <p:cNvSpPr txBox="1">
            <a:spLocks noChangeArrowheads="1"/>
          </p:cNvSpPr>
          <p:nvPr/>
        </p:nvSpPr>
        <p:spPr bwMode="auto">
          <a:xfrm>
            <a:off x="1066800" y="5486400"/>
            <a:ext cx="68580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spAutoFit/>
          </a:bodyPr>
          <a:lstStyle>
            <a:lvl1pPr algn="l">
              <a:spcBef>
                <a:spcPct val="20000"/>
              </a:spcBef>
              <a:spcAft>
                <a:spcPct val="20000"/>
              </a:spcAft>
              <a:buClr>
                <a:schemeClr val="hlink"/>
              </a:buClr>
              <a:buFont typeface="Wingdings" pitchFamily="2" charset="2"/>
              <a:buChar char="§"/>
              <a:defRPr sz="2600">
                <a:solidFill>
                  <a:schemeClr val="folHlink"/>
                </a:solidFill>
                <a:latin typeface="Arial" charset="0"/>
              </a:defRPr>
            </a:lvl1pPr>
            <a:lvl2pPr marL="742950" indent="-285750" algn="l">
              <a:spcBef>
                <a:spcPct val="20000"/>
              </a:spcBef>
              <a:spcAft>
                <a:spcPct val="20000"/>
              </a:spcAft>
              <a:buClr>
                <a:schemeClr val="hlink"/>
              </a:buClr>
              <a:buFont typeface="Wingdings" pitchFamily="2" charset="2"/>
              <a:buChar char="§"/>
              <a:defRPr sz="2400">
                <a:solidFill>
                  <a:schemeClr val="folHlink"/>
                </a:solidFill>
                <a:latin typeface="Arial" charset="0"/>
              </a:defRPr>
            </a:lvl2pPr>
            <a:lvl3pPr marL="1143000" indent="-228600" algn="l">
              <a:spcBef>
                <a:spcPct val="20000"/>
              </a:spcBef>
              <a:spcAft>
                <a:spcPct val="20000"/>
              </a:spcAft>
              <a:buClr>
                <a:schemeClr val="hlink"/>
              </a:buClr>
              <a:buFont typeface="Wingdings" pitchFamily="2" charset="2"/>
              <a:buChar char="§"/>
              <a:defRPr sz="2200">
                <a:solidFill>
                  <a:schemeClr val="folHlink"/>
                </a:solidFill>
                <a:latin typeface="Arial" charset="0"/>
              </a:defRPr>
            </a:lvl3pPr>
            <a:lvl4pPr marL="1600200" indent="-228600" algn="l">
              <a:spcBef>
                <a:spcPct val="20000"/>
              </a:spcBef>
              <a:spcAft>
                <a:spcPct val="20000"/>
              </a:spcAft>
              <a:buClr>
                <a:schemeClr val="hlink"/>
              </a:buClr>
              <a:buFont typeface="Wingdings" pitchFamily="2" charset="2"/>
              <a:buChar char="§"/>
              <a:defRPr sz="2200">
                <a:solidFill>
                  <a:schemeClr val="folHlink"/>
                </a:solidFill>
                <a:latin typeface="Arial" charset="0"/>
              </a:defRPr>
            </a:lvl4pPr>
            <a:lvl5pPr marL="2057400" indent="-228600" algn="l">
              <a:spcBef>
                <a:spcPct val="20000"/>
              </a:spcBef>
              <a:spcAft>
                <a:spcPct val="20000"/>
              </a:spcAft>
              <a:buClr>
                <a:schemeClr val="hlink"/>
              </a:buClr>
              <a:buFont typeface="Wingdings" pitchFamily="2" charset="2"/>
              <a:buChar char="§"/>
              <a:defRPr sz="2200">
                <a:solidFill>
                  <a:schemeClr val="folHlink"/>
                </a:solidFill>
                <a:latin typeface="Arial"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folHlink"/>
                </a:solidFill>
                <a:latin typeface="Arial"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folHlink"/>
                </a:solidFill>
                <a:latin typeface="Arial"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folHlink"/>
                </a:solidFill>
                <a:latin typeface="Arial"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folHlink"/>
                </a:solidFill>
                <a:latin typeface="Arial" charset="0"/>
              </a:defRPr>
            </a:lvl9pPr>
          </a:lstStyle>
          <a:p>
            <a:pPr algn="r">
              <a:spcBef>
                <a:spcPct val="50000"/>
              </a:spcBef>
              <a:spcAft>
                <a:spcPct val="0"/>
              </a:spcAft>
              <a:buClrTx/>
              <a:buFontTx/>
              <a:buNone/>
            </a:pPr>
            <a:r>
              <a:rPr lang="en-US" altLang="en-US" sz="1400">
                <a:solidFill>
                  <a:srgbClr val="000000"/>
                </a:solidFill>
                <a:latin typeface="Times New Roman" pitchFamily="18" charset="0"/>
                <a:cs typeface="Arial" charset="0"/>
              </a:rPr>
              <a:t>Source: Rommelmann, et. al. </a:t>
            </a:r>
            <a:r>
              <a:rPr lang="en-US" altLang="en-US" sz="1400" i="1">
                <a:solidFill>
                  <a:srgbClr val="000000"/>
                </a:solidFill>
                <a:latin typeface="Times New Roman" pitchFamily="18" charset="0"/>
                <a:cs typeface="Arial" charset="0"/>
              </a:rPr>
              <a:t>Costs and Results of Information Systems for Poverty Monitoring, </a:t>
            </a:r>
            <a:r>
              <a:rPr lang="en-US" altLang="en-US" sz="1400" i="1">
                <a:solidFill>
                  <a:srgbClr val="000000"/>
                </a:solidFill>
                <a:latin typeface="Times New Roman" pitchFamily="18" charset="0"/>
                <a:cs typeface="Times New Roman" pitchFamily="18" charset="0"/>
              </a:rPr>
              <a:t>Health Sector Reform, and Local Government Reform In Tanzania</a:t>
            </a:r>
            <a:r>
              <a:rPr lang="en-US" altLang="en-US" sz="1400">
                <a:solidFill>
                  <a:srgbClr val="000000"/>
                </a:solidFill>
                <a:latin typeface="Times New Roman" pitchFamily="18" charset="0"/>
                <a:cs typeface="Times New Roman" pitchFamily="18" charset="0"/>
              </a:rPr>
              <a:t>.  2003</a:t>
            </a:r>
          </a:p>
        </p:txBody>
      </p:sp>
    </p:spTree>
    <p:extLst>
      <p:ext uri="{BB962C8B-B14F-4D97-AF65-F5344CB8AC3E}">
        <p14:creationId xmlns:p14="http://schemas.microsoft.com/office/powerpoint/2010/main" val="529303005"/>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CCAEA8EB-36A8-4E46-9FF5-FE10F1BA1C4F}" type="slidenum">
              <a:rPr lang="en-US" smtClean="0"/>
              <a:pPr>
                <a:defRPr/>
              </a:pPr>
              <a:t>31</a:t>
            </a:fld>
            <a:endParaRPr lang="en-US" smtClean="0"/>
          </a:p>
        </p:txBody>
      </p:sp>
      <p:sp>
        <p:nvSpPr>
          <p:cNvPr id="32772" name="Rectangle 2"/>
          <p:cNvSpPr>
            <a:spLocks noGrp="1" noChangeArrowheads="1"/>
          </p:cNvSpPr>
          <p:nvPr>
            <p:ph type="title"/>
          </p:nvPr>
        </p:nvSpPr>
        <p:spPr>
          <a:xfrm>
            <a:off x="762000" y="228600"/>
            <a:ext cx="8229600" cy="914400"/>
          </a:xfrm>
        </p:spPr>
        <p:txBody>
          <a:bodyPr/>
          <a:lstStyle/>
          <a:p>
            <a:r>
              <a:rPr lang="en-US" altLang="en-US" b="1" dirty="0" smtClean="0"/>
              <a:t>Developing an M&amp;E Plan: Inputs</a:t>
            </a:r>
          </a:p>
        </p:txBody>
      </p:sp>
      <p:sp>
        <p:nvSpPr>
          <p:cNvPr id="32773" name="Rectangle 3"/>
          <p:cNvSpPr>
            <a:spLocks noGrp="1" noChangeArrowheads="1"/>
          </p:cNvSpPr>
          <p:nvPr>
            <p:ph type="body" idx="1"/>
          </p:nvPr>
        </p:nvSpPr>
        <p:spPr>
          <a:xfrm>
            <a:off x="914400" y="1371600"/>
            <a:ext cx="7696200" cy="4419600"/>
          </a:xfrm>
        </p:spPr>
        <p:txBody>
          <a:bodyPr>
            <a:normAutofit/>
          </a:bodyPr>
          <a:lstStyle/>
          <a:p>
            <a:r>
              <a:rPr lang="en-US" altLang="en-US" sz="3600" dirty="0" smtClean="0"/>
              <a:t>Understanding of the program </a:t>
            </a:r>
          </a:p>
          <a:p>
            <a:r>
              <a:rPr lang="en-US" altLang="en-US" sz="3600" dirty="0" smtClean="0"/>
              <a:t>Human resources with M&amp;E technical capacity </a:t>
            </a:r>
          </a:p>
          <a:p>
            <a:r>
              <a:rPr lang="en-US" altLang="en-US" sz="3600" dirty="0" smtClean="0"/>
              <a:t>Authority and mandate to develop the M&amp;E plan</a:t>
            </a:r>
          </a:p>
          <a:p>
            <a:r>
              <a:rPr lang="en-US" altLang="en-US" sz="3600" dirty="0" smtClean="0"/>
              <a:t>Technology infrastructure</a:t>
            </a:r>
          </a:p>
        </p:txBody>
      </p:sp>
    </p:spTree>
    <p:extLst>
      <p:ext uri="{BB962C8B-B14F-4D97-AF65-F5344CB8AC3E}">
        <p14:creationId xmlns:p14="http://schemas.microsoft.com/office/powerpoint/2010/main" val="3285579846"/>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dirty="0" smtClean="0"/>
          </a:p>
          <a:p>
            <a:pPr>
              <a:defRPr/>
            </a:pPr>
            <a:endParaRPr lang="en-US" dirty="0" smtClean="0"/>
          </a:p>
        </p:txBody>
      </p:sp>
      <p:sp>
        <p:nvSpPr>
          <p:cNvPr id="5" name="Slide Number Placeholder 4"/>
          <p:cNvSpPr>
            <a:spLocks noGrp="1"/>
          </p:cNvSpPr>
          <p:nvPr>
            <p:ph type="sldNum" sz="quarter" idx="11"/>
          </p:nvPr>
        </p:nvSpPr>
        <p:spPr/>
        <p:txBody>
          <a:bodyPr/>
          <a:lstStyle/>
          <a:p>
            <a:pPr>
              <a:defRPr/>
            </a:pPr>
            <a:fld id="{CDB5F2FC-0F85-4682-A2F3-A55376C45555}" type="slidenum">
              <a:rPr lang="en-US" smtClean="0"/>
              <a:pPr>
                <a:defRPr/>
              </a:pPr>
              <a:t>32</a:t>
            </a:fld>
            <a:endParaRPr lang="en-US" smtClean="0"/>
          </a:p>
        </p:txBody>
      </p:sp>
      <p:sp>
        <p:nvSpPr>
          <p:cNvPr id="33796" name="Rectangle 2"/>
          <p:cNvSpPr>
            <a:spLocks noGrp="1" noChangeArrowheads="1"/>
          </p:cNvSpPr>
          <p:nvPr>
            <p:ph type="title"/>
          </p:nvPr>
        </p:nvSpPr>
        <p:spPr>
          <a:xfrm>
            <a:off x="762000" y="152400"/>
            <a:ext cx="8229600" cy="990600"/>
          </a:xfrm>
        </p:spPr>
        <p:txBody>
          <a:bodyPr>
            <a:normAutofit fontScale="90000"/>
          </a:bodyPr>
          <a:lstStyle/>
          <a:p>
            <a:pPr>
              <a:lnSpc>
                <a:spcPct val="85000"/>
              </a:lnSpc>
            </a:pPr>
            <a:r>
              <a:rPr lang="en-US" altLang="en-US" b="1" dirty="0" smtClean="0"/>
              <a:t>Developing &amp; Implementing an M&amp;E Plan: Process</a:t>
            </a:r>
          </a:p>
        </p:txBody>
      </p:sp>
      <p:sp>
        <p:nvSpPr>
          <p:cNvPr id="33797" name="Rectangle 3"/>
          <p:cNvSpPr>
            <a:spLocks noGrp="1" noChangeArrowheads="1"/>
          </p:cNvSpPr>
          <p:nvPr>
            <p:ph type="body" idx="1"/>
          </p:nvPr>
        </p:nvSpPr>
        <p:spPr>
          <a:xfrm>
            <a:off x="762000" y="1524000"/>
            <a:ext cx="8153400" cy="4876800"/>
          </a:xfrm>
        </p:spPr>
        <p:txBody>
          <a:bodyPr>
            <a:noAutofit/>
          </a:bodyPr>
          <a:lstStyle/>
          <a:p>
            <a:pPr>
              <a:lnSpc>
                <a:spcPct val="80000"/>
              </a:lnSpc>
            </a:pPr>
            <a:r>
              <a:rPr lang="en-US" altLang="en-US" sz="2400" dirty="0" smtClean="0"/>
              <a:t>Advocate for the need for M&amp;E</a:t>
            </a:r>
          </a:p>
          <a:p>
            <a:pPr>
              <a:lnSpc>
                <a:spcPct val="80000"/>
              </a:lnSpc>
            </a:pPr>
            <a:r>
              <a:rPr lang="en-US" altLang="en-US" sz="2400" dirty="0" smtClean="0"/>
              <a:t>Assess strategic information needs (including planning </a:t>
            </a:r>
            <a:br>
              <a:rPr lang="en-US" altLang="en-US" sz="2400" dirty="0" smtClean="0"/>
            </a:br>
            <a:r>
              <a:rPr lang="en-US" altLang="en-US" sz="2400" dirty="0" smtClean="0"/>
              <a:t>for the M&amp;E utilization dissemination)</a:t>
            </a:r>
          </a:p>
          <a:p>
            <a:pPr>
              <a:lnSpc>
                <a:spcPct val="80000"/>
              </a:lnSpc>
            </a:pPr>
            <a:r>
              <a:rPr lang="en-US" altLang="en-US" sz="2400" dirty="0" smtClean="0"/>
              <a:t>Assess information systems’ capabilities to address strategic information needs</a:t>
            </a:r>
          </a:p>
          <a:p>
            <a:pPr>
              <a:lnSpc>
                <a:spcPct val="80000"/>
              </a:lnSpc>
            </a:pPr>
            <a:r>
              <a:rPr lang="en-US" altLang="en-US" sz="2400" dirty="0" smtClean="0"/>
              <a:t>Achieve consensus and commitment among stakeholders</a:t>
            </a:r>
          </a:p>
          <a:p>
            <a:pPr lvl="1">
              <a:lnSpc>
                <a:spcPct val="80000"/>
              </a:lnSpc>
            </a:pPr>
            <a:r>
              <a:rPr lang="en-US" altLang="en-US" dirty="0" smtClean="0">
                <a:solidFill>
                  <a:srgbClr val="FF0000"/>
                </a:solidFill>
              </a:rPr>
              <a:t>Indicators</a:t>
            </a:r>
          </a:p>
          <a:p>
            <a:pPr lvl="1">
              <a:lnSpc>
                <a:spcPct val="80000"/>
              </a:lnSpc>
            </a:pPr>
            <a:r>
              <a:rPr lang="en-US" altLang="en-US" dirty="0" smtClean="0">
                <a:solidFill>
                  <a:srgbClr val="FF0000"/>
                </a:solidFill>
              </a:rPr>
              <a:t>Reporting structure</a:t>
            </a:r>
          </a:p>
          <a:p>
            <a:pPr>
              <a:lnSpc>
                <a:spcPct val="80000"/>
              </a:lnSpc>
            </a:pPr>
            <a:r>
              <a:rPr lang="en-US" altLang="en-US" sz="2400" dirty="0" smtClean="0"/>
              <a:t>Develop mechanism for M&amp;E plan review</a:t>
            </a:r>
          </a:p>
          <a:p>
            <a:pPr>
              <a:lnSpc>
                <a:spcPct val="80000"/>
              </a:lnSpc>
            </a:pPr>
            <a:r>
              <a:rPr lang="en-US" altLang="en-US" sz="2400" dirty="0" smtClean="0"/>
              <a:t>Prepare document for final approval</a:t>
            </a:r>
          </a:p>
          <a:p>
            <a:pPr algn="ctr">
              <a:lnSpc>
                <a:spcPct val="90000"/>
              </a:lnSpc>
              <a:buFont typeface="Wingdings" pitchFamily="2" charset="2"/>
              <a:buNone/>
            </a:pPr>
            <a:r>
              <a:rPr lang="en-US" altLang="en-US" sz="2400" i="1" dirty="0" smtClean="0"/>
              <a:t>M&amp;E plan needs to be written during the</a:t>
            </a:r>
            <a:br>
              <a:rPr lang="en-US" altLang="en-US" sz="2400" i="1" dirty="0" smtClean="0"/>
            </a:br>
            <a:r>
              <a:rPr lang="en-US" altLang="en-US" sz="2400" i="1" dirty="0" smtClean="0"/>
              <a:t>initial stages of program development</a:t>
            </a:r>
          </a:p>
        </p:txBody>
      </p:sp>
    </p:spTree>
    <p:extLst>
      <p:ext uri="{BB962C8B-B14F-4D97-AF65-F5344CB8AC3E}">
        <p14:creationId xmlns:p14="http://schemas.microsoft.com/office/powerpoint/2010/main" val="2081906325"/>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dirty="0" smtClean="0"/>
          </a:p>
          <a:p>
            <a:pPr>
              <a:defRPr/>
            </a:pPr>
            <a:endParaRPr lang="en-US" dirty="0" smtClean="0"/>
          </a:p>
        </p:txBody>
      </p:sp>
      <p:sp>
        <p:nvSpPr>
          <p:cNvPr id="5" name="Slide Number Placeholder 4"/>
          <p:cNvSpPr>
            <a:spLocks noGrp="1"/>
          </p:cNvSpPr>
          <p:nvPr>
            <p:ph type="sldNum" sz="quarter" idx="11"/>
          </p:nvPr>
        </p:nvSpPr>
        <p:spPr/>
        <p:txBody>
          <a:bodyPr/>
          <a:lstStyle/>
          <a:p>
            <a:pPr>
              <a:defRPr/>
            </a:pPr>
            <a:fld id="{8D8112DA-6F26-4BE2-AB43-CDE91DE78DCF}" type="slidenum">
              <a:rPr lang="en-US" smtClean="0"/>
              <a:pPr>
                <a:defRPr/>
              </a:pPr>
              <a:t>33</a:t>
            </a:fld>
            <a:endParaRPr lang="en-US" dirty="0" smtClean="0"/>
          </a:p>
        </p:txBody>
      </p:sp>
      <p:sp>
        <p:nvSpPr>
          <p:cNvPr id="34820" name="Rectangle 2"/>
          <p:cNvSpPr>
            <a:spLocks noGrp="1" noChangeArrowheads="1"/>
          </p:cNvSpPr>
          <p:nvPr>
            <p:ph type="title"/>
          </p:nvPr>
        </p:nvSpPr>
        <p:spPr>
          <a:xfrm>
            <a:off x="941439" y="152400"/>
            <a:ext cx="7745361" cy="1295400"/>
          </a:xfrm>
        </p:spPr>
        <p:txBody>
          <a:bodyPr/>
          <a:lstStyle/>
          <a:p>
            <a:pPr>
              <a:lnSpc>
                <a:spcPct val="85000"/>
              </a:lnSpc>
            </a:pPr>
            <a:r>
              <a:rPr lang="en-US" altLang="en-US" b="1" dirty="0" smtClean="0"/>
              <a:t>Developing &amp; Implementing an M&amp;E Plan: Output</a:t>
            </a:r>
          </a:p>
        </p:txBody>
      </p:sp>
      <p:sp>
        <p:nvSpPr>
          <p:cNvPr id="34821" name="Rectangle 3"/>
          <p:cNvSpPr>
            <a:spLocks noGrp="1" noChangeArrowheads="1"/>
          </p:cNvSpPr>
          <p:nvPr>
            <p:ph type="body" idx="1"/>
          </p:nvPr>
        </p:nvSpPr>
        <p:spPr>
          <a:xfrm>
            <a:off x="762000" y="1676400"/>
            <a:ext cx="8229600" cy="4267200"/>
          </a:xfrm>
        </p:spPr>
        <p:txBody>
          <a:bodyPr>
            <a:noAutofit/>
          </a:bodyPr>
          <a:lstStyle/>
          <a:p>
            <a:r>
              <a:rPr lang="en-US" altLang="en-US" sz="3600" dirty="0" smtClean="0"/>
              <a:t>A comprehensive document that describes the M&amp;E system and that</a:t>
            </a:r>
          </a:p>
          <a:p>
            <a:pPr lvl="1"/>
            <a:r>
              <a:rPr lang="en-US" altLang="en-US" sz="3200" dirty="0" smtClean="0"/>
              <a:t>Includes the elements of an M&amp;E plan as provided in the </a:t>
            </a:r>
            <a:r>
              <a:rPr lang="en-US" altLang="en-US" sz="3200" i="1" dirty="0" smtClean="0"/>
              <a:t>Introduction to M&amp;E Plans; </a:t>
            </a:r>
          </a:p>
          <a:p>
            <a:pPr lvl="1"/>
            <a:r>
              <a:rPr lang="en-US" altLang="en-US" sz="3200" dirty="0" smtClean="0"/>
              <a:t>Has the approval of the governing authority;</a:t>
            </a:r>
          </a:p>
          <a:p>
            <a:pPr lvl="1"/>
            <a:r>
              <a:rPr lang="en-US" altLang="en-US" sz="3200" dirty="0" smtClean="0"/>
              <a:t>Has the consensus of primary stakeholders.</a:t>
            </a:r>
          </a:p>
        </p:txBody>
      </p:sp>
    </p:spTree>
    <p:extLst>
      <p:ext uri="{BB962C8B-B14F-4D97-AF65-F5344CB8AC3E}">
        <p14:creationId xmlns:p14="http://schemas.microsoft.com/office/powerpoint/2010/main" val="755491600"/>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3461BC5B-9F42-4B56-871B-FD38834A1BD0}" type="slidenum">
              <a:rPr lang="en-US" smtClean="0"/>
              <a:pPr>
                <a:defRPr/>
              </a:pPr>
              <a:t>34</a:t>
            </a:fld>
            <a:endParaRPr lang="en-US" smtClean="0"/>
          </a:p>
        </p:txBody>
      </p:sp>
      <p:sp>
        <p:nvSpPr>
          <p:cNvPr id="35844" name="Rectangle 2"/>
          <p:cNvSpPr>
            <a:spLocks noGrp="1" noChangeArrowheads="1"/>
          </p:cNvSpPr>
          <p:nvPr>
            <p:ph type="title"/>
          </p:nvPr>
        </p:nvSpPr>
        <p:spPr>
          <a:xfrm>
            <a:off x="762000" y="152400"/>
            <a:ext cx="8229600" cy="1143000"/>
          </a:xfrm>
        </p:spPr>
        <p:txBody>
          <a:bodyPr>
            <a:normAutofit fontScale="90000"/>
          </a:bodyPr>
          <a:lstStyle/>
          <a:p>
            <a:pPr>
              <a:lnSpc>
                <a:spcPct val="85000"/>
              </a:lnSpc>
            </a:pPr>
            <a:r>
              <a:rPr lang="en-US" altLang="en-US" b="1" dirty="0" smtClean="0"/>
              <a:t>Developing &amp; Implementing an M&amp;E Plan: Role of the M&amp;E Unit</a:t>
            </a:r>
            <a:r>
              <a:rPr lang="en-US" altLang="en-US" sz="2600" b="1" dirty="0" smtClean="0"/>
              <a:t> </a:t>
            </a:r>
            <a:endParaRPr lang="en-US" altLang="en-US" sz="2600" b="1" dirty="0" smtClean="0">
              <a:solidFill>
                <a:srgbClr val="FF9900"/>
              </a:solidFill>
            </a:endParaRPr>
          </a:p>
        </p:txBody>
      </p:sp>
      <p:sp>
        <p:nvSpPr>
          <p:cNvPr id="35845" name="Rectangle 3"/>
          <p:cNvSpPr>
            <a:spLocks noGrp="1" noChangeArrowheads="1"/>
          </p:cNvSpPr>
          <p:nvPr>
            <p:ph type="body" idx="1"/>
          </p:nvPr>
        </p:nvSpPr>
        <p:spPr>
          <a:xfrm>
            <a:off x="914400" y="1600200"/>
            <a:ext cx="7954297" cy="3886200"/>
          </a:xfrm>
        </p:spPr>
        <p:txBody>
          <a:bodyPr/>
          <a:lstStyle/>
          <a:p>
            <a:r>
              <a:rPr lang="en-US" altLang="en-US" dirty="0" smtClean="0"/>
              <a:t>Consensus building – among all stakeholders (donors to program managers)</a:t>
            </a:r>
          </a:p>
          <a:p>
            <a:r>
              <a:rPr lang="en-US" altLang="en-US" dirty="0" smtClean="0"/>
              <a:t>Coordination</a:t>
            </a:r>
          </a:p>
          <a:p>
            <a:r>
              <a:rPr lang="en-US" altLang="en-US" dirty="0" smtClean="0"/>
              <a:t>Data manipulation</a:t>
            </a:r>
          </a:p>
          <a:p>
            <a:r>
              <a:rPr lang="en-US" altLang="en-US" dirty="0" smtClean="0"/>
              <a:t>Reporting</a:t>
            </a:r>
          </a:p>
          <a:p>
            <a:r>
              <a:rPr lang="en-US" altLang="en-US" dirty="0" smtClean="0"/>
              <a:t>Information dissemination and review</a:t>
            </a:r>
          </a:p>
        </p:txBody>
      </p:sp>
    </p:spTree>
    <p:extLst>
      <p:ext uri="{BB962C8B-B14F-4D97-AF65-F5344CB8AC3E}">
        <p14:creationId xmlns:p14="http://schemas.microsoft.com/office/powerpoint/2010/main" val="1646882998"/>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613BF1E9-2428-4928-BEC7-30B79EFEF8D0}" type="slidenum">
              <a:rPr lang="en-US" smtClean="0"/>
              <a:pPr>
                <a:defRPr/>
              </a:pPr>
              <a:t>35</a:t>
            </a:fld>
            <a:endParaRPr lang="en-US" smtClean="0"/>
          </a:p>
        </p:txBody>
      </p:sp>
      <p:sp>
        <p:nvSpPr>
          <p:cNvPr id="36868" name="Rectangle 2"/>
          <p:cNvSpPr>
            <a:spLocks noGrp="1" noChangeArrowheads="1"/>
          </p:cNvSpPr>
          <p:nvPr>
            <p:ph type="title"/>
          </p:nvPr>
        </p:nvSpPr>
        <p:spPr>
          <a:xfrm>
            <a:off x="990600" y="304800"/>
            <a:ext cx="7620000" cy="609600"/>
          </a:xfrm>
        </p:spPr>
        <p:txBody>
          <a:bodyPr>
            <a:normAutofit fontScale="90000"/>
          </a:bodyPr>
          <a:lstStyle/>
          <a:p>
            <a:r>
              <a:rPr lang="en-US" altLang="en-US" b="1" dirty="0" smtClean="0"/>
              <a:t>Consensus Building Tips</a:t>
            </a:r>
            <a:endParaRPr lang="en-US" altLang="en-US" b="1" dirty="0" smtClean="0">
              <a:solidFill>
                <a:srgbClr val="FF9900"/>
              </a:solidFill>
            </a:endParaRPr>
          </a:p>
        </p:txBody>
      </p:sp>
      <p:sp>
        <p:nvSpPr>
          <p:cNvPr id="36869" name="Rectangle 3"/>
          <p:cNvSpPr>
            <a:spLocks noGrp="1" noChangeArrowheads="1"/>
          </p:cNvSpPr>
          <p:nvPr>
            <p:ph type="body" idx="1"/>
          </p:nvPr>
        </p:nvSpPr>
        <p:spPr>
          <a:xfrm>
            <a:off x="931606" y="1295400"/>
            <a:ext cx="8059994" cy="4953000"/>
          </a:xfrm>
        </p:spPr>
        <p:txBody>
          <a:bodyPr>
            <a:normAutofit/>
          </a:bodyPr>
          <a:lstStyle/>
          <a:p>
            <a:pPr>
              <a:lnSpc>
                <a:spcPct val="90000"/>
              </a:lnSpc>
            </a:pPr>
            <a:r>
              <a:rPr lang="en-US" altLang="en-US" dirty="0" smtClean="0"/>
              <a:t>Make sure everyone understands what you are trying to achieve consensus on</a:t>
            </a:r>
          </a:p>
          <a:p>
            <a:pPr>
              <a:lnSpc>
                <a:spcPct val="90000"/>
              </a:lnSpc>
            </a:pPr>
            <a:r>
              <a:rPr lang="en-US" altLang="en-US" dirty="0" smtClean="0"/>
              <a:t>Ensure that all stakeholders are involved early in the process</a:t>
            </a:r>
          </a:p>
          <a:p>
            <a:pPr>
              <a:lnSpc>
                <a:spcPct val="90000"/>
              </a:lnSpc>
            </a:pPr>
            <a:r>
              <a:rPr lang="en-US" altLang="en-US" dirty="0" smtClean="0"/>
              <a:t>Provide stakeholders with the opportunity to provide input and receive feedback</a:t>
            </a:r>
          </a:p>
          <a:p>
            <a:pPr>
              <a:lnSpc>
                <a:spcPct val="90000"/>
              </a:lnSpc>
            </a:pPr>
            <a:r>
              <a:rPr lang="en-US" altLang="en-US" dirty="0" smtClean="0"/>
              <a:t>Consistently promote the message that M&amp;E provides the means to demonstrate the extent to which a program is achieving its objectives</a:t>
            </a:r>
          </a:p>
        </p:txBody>
      </p:sp>
    </p:spTree>
    <p:extLst>
      <p:ext uri="{BB962C8B-B14F-4D97-AF65-F5344CB8AC3E}">
        <p14:creationId xmlns:p14="http://schemas.microsoft.com/office/powerpoint/2010/main" val="2608725233"/>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B1D84262-B17D-4268-A8A1-E207EBD22FEC}" type="slidenum">
              <a:rPr lang="en-US" smtClean="0"/>
              <a:pPr>
                <a:defRPr/>
              </a:pPr>
              <a:t>36</a:t>
            </a:fld>
            <a:endParaRPr lang="en-US" dirty="0" smtClean="0"/>
          </a:p>
        </p:txBody>
      </p:sp>
      <p:sp>
        <p:nvSpPr>
          <p:cNvPr id="39940" name="Rectangle 2"/>
          <p:cNvSpPr>
            <a:spLocks noGrp="1" noChangeArrowheads="1"/>
          </p:cNvSpPr>
          <p:nvPr>
            <p:ph type="title"/>
          </p:nvPr>
        </p:nvSpPr>
        <p:spPr>
          <a:xfrm>
            <a:off x="914400" y="304800"/>
            <a:ext cx="7467600" cy="1143000"/>
          </a:xfrm>
        </p:spPr>
        <p:txBody>
          <a:bodyPr/>
          <a:lstStyle/>
          <a:p>
            <a:r>
              <a:rPr lang="en-US" altLang="en-US" b="1" dirty="0" smtClean="0"/>
              <a:t>M&amp;E Findings Utilization Plan</a:t>
            </a:r>
          </a:p>
        </p:txBody>
      </p:sp>
      <p:sp>
        <p:nvSpPr>
          <p:cNvPr id="39941" name="Rectangle 3"/>
          <p:cNvSpPr>
            <a:spLocks noGrp="1" noChangeArrowheads="1"/>
          </p:cNvSpPr>
          <p:nvPr>
            <p:ph type="body" idx="1"/>
          </p:nvPr>
        </p:nvSpPr>
        <p:spPr>
          <a:xfrm>
            <a:off x="762000" y="1417638"/>
            <a:ext cx="7924800" cy="4525962"/>
          </a:xfrm>
        </p:spPr>
        <p:txBody>
          <a:bodyPr/>
          <a:lstStyle/>
          <a:p>
            <a:r>
              <a:rPr lang="en-US" altLang="en-US" dirty="0" smtClean="0"/>
              <a:t>Define users of M&amp;E findings</a:t>
            </a:r>
          </a:p>
          <a:p>
            <a:r>
              <a:rPr lang="en-US" altLang="en-US" dirty="0" smtClean="0"/>
              <a:t>Articulate feedback mechanism from users </a:t>
            </a:r>
          </a:p>
          <a:p>
            <a:r>
              <a:rPr lang="en-US" altLang="en-US" dirty="0" smtClean="0"/>
              <a:t>Ensure that results are presented in a manner useful to the specific audience</a:t>
            </a:r>
          </a:p>
          <a:p>
            <a:r>
              <a:rPr lang="en-US" altLang="en-US" dirty="0" smtClean="0"/>
              <a:t>Consider how stakeholders will be involved</a:t>
            </a:r>
          </a:p>
        </p:txBody>
      </p:sp>
    </p:spTree>
    <p:extLst>
      <p:ext uri="{BB962C8B-B14F-4D97-AF65-F5344CB8AC3E}">
        <p14:creationId xmlns:p14="http://schemas.microsoft.com/office/powerpoint/2010/main" val="2302490021"/>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26095F05-11B2-4231-A5A4-DFEB1F9B85D7}" type="slidenum">
              <a:rPr lang="en-US" smtClean="0"/>
              <a:pPr>
                <a:defRPr/>
              </a:pPr>
              <a:t>37</a:t>
            </a:fld>
            <a:endParaRPr lang="en-US" dirty="0" smtClean="0"/>
          </a:p>
        </p:txBody>
      </p:sp>
      <p:sp>
        <p:nvSpPr>
          <p:cNvPr id="40964" name="Rectangle 2"/>
          <p:cNvSpPr>
            <a:spLocks noGrp="1" noChangeArrowheads="1"/>
          </p:cNvSpPr>
          <p:nvPr>
            <p:ph type="title"/>
          </p:nvPr>
        </p:nvSpPr>
        <p:spPr>
          <a:xfrm>
            <a:off x="609600" y="152400"/>
            <a:ext cx="8229600" cy="1295400"/>
          </a:xfrm>
        </p:spPr>
        <p:txBody>
          <a:bodyPr/>
          <a:lstStyle/>
          <a:p>
            <a:pPr>
              <a:lnSpc>
                <a:spcPct val="85000"/>
              </a:lnSpc>
            </a:pPr>
            <a:r>
              <a:rPr lang="en-US" altLang="en-US" b="1" dirty="0" smtClean="0"/>
              <a:t>Developing &amp; Implementing an M&amp;E Plan: Dos and Don’ts</a:t>
            </a:r>
            <a:endParaRPr lang="en-US" altLang="en-US" b="1" dirty="0" smtClean="0">
              <a:solidFill>
                <a:srgbClr val="FF9900"/>
              </a:solidFill>
            </a:endParaRPr>
          </a:p>
        </p:txBody>
      </p:sp>
      <p:sp>
        <p:nvSpPr>
          <p:cNvPr id="40965" name="Rectangle 3"/>
          <p:cNvSpPr>
            <a:spLocks noGrp="1" noChangeArrowheads="1"/>
          </p:cNvSpPr>
          <p:nvPr>
            <p:ph type="body" idx="1"/>
          </p:nvPr>
        </p:nvSpPr>
        <p:spPr>
          <a:xfrm>
            <a:off x="609600" y="1524000"/>
            <a:ext cx="8305800" cy="4648200"/>
          </a:xfrm>
        </p:spPr>
        <p:txBody>
          <a:bodyPr>
            <a:noAutofit/>
          </a:bodyPr>
          <a:lstStyle/>
          <a:p>
            <a:pPr>
              <a:buFont typeface="Wingdings" pitchFamily="2" charset="2"/>
              <a:buNone/>
            </a:pPr>
            <a:r>
              <a:rPr lang="en-US" altLang="en-US" sz="3600" b="1" dirty="0" smtClean="0">
                <a:solidFill>
                  <a:srgbClr val="FF0000"/>
                </a:solidFill>
              </a:rPr>
              <a:t>Do:</a:t>
            </a:r>
          </a:p>
          <a:p>
            <a:pPr>
              <a:spcBef>
                <a:spcPct val="10000"/>
              </a:spcBef>
              <a:spcAft>
                <a:spcPct val="10000"/>
              </a:spcAft>
            </a:pPr>
            <a:r>
              <a:rPr lang="en-US" altLang="en-US" sz="2400" dirty="0" smtClean="0"/>
              <a:t>Start early</a:t>
            </a:r>
          </a:p>
          <a:p>
            <a:pPr>
              <a:spcBef>
                <a:spcPct val="10000"/>
              </a:spcBef>
              <a:spcAft>
                <a:spcPct val="10000"/>
              </a:spcAft>
            </a:pPr>
            <a:r>
              <a:rPr lang="en-US" altLang="en-US" sz="2400" dirty="0" smtClean="0"/>
              <a:t>Involve stakeholders at all stages in the process</a:t>
            </a:r>
          </a:p>
          <a:p>
            <a:pPr>
              <a:spcBef>
                <a:spcPct val="10000"/>
              </a:spcBef>
              <a:spcAft>
                <a:spcPct val="10000"/>
              </a:spcAft>
            </a:pPr>
            <a:r>
              <a:rPr lang="en-US" altLang="en-US" sz="2400" dirty="0" smtClean="0"/>
              <a:t>Assess current capacity and use what is already available</a:t>
            </a:r>
          </a:p>
          <a:p>
            <a:pPr>
              <a:spcBef>
                <a:spcPct val="10000"/>
              </a:spcBef>
              <a:spcAft>
                <a:spcPct val="10000"/>
              </a:spcAft>
            </a:pPr>
            <a:r>
              <a:rPr lang="en-US" altLang="en-US" sz="2400" dirty="0" smtClean="0"/>
              <a:t>Avoid duplication of data collection and reporting</a:t>
            </a:r>
          </a:p>
          <a:p>
            <a:pPr>
              <a:buFont typeface="Wingdings" pitchFamily="2" charset="2"/>
              <a:buNone/>
            </a:pPr>
            <a:r>
              <a:rPr lang="en-US" altLang="en-US" sz="3600" b="1" dirty="0" smtClean="0">
                <a:solidFill>
                  <a:srgbClr val="FF0000"/>
                </a:solidFill>
              </a:rPr>
              <a:t>Do not:</a:t>
            </a:r>
          </a:p>
          <a:p>
            <a:pPr>
              <a:spcBef>
                <a:spcPct val="10000"/>
              </a:spcBef>
              <a:spcAft>
                <a:spcPct val="10000"/>
              </a:spcAft>
            </a:pPr>
            <a:r>
              <a:rPr lang="en-US" altLang="en-US" sz="2400" dirty="0" smtClean="0"/>
              <a:t>Collect information that will not be used</a:t>
            </a:r>
          </a:p>
          <a:p>
            <a:pPr>
              <a:spcBef>
                <a:spcPct val="10000"/>
              </a:spcBef>
              <a:spcAft>
                <a:spcPct val="10000"/>
              </a:spcAft>
            </a:pPr>
            <a:r>
              <a:rPr lang="en-US" altLang="en-US" sz="2400" dirty="0" smtClean="0"/>
              <a:t>Underestimate the importance of stakeholder buy-in and ownership at every juncture</a:t>
            </a:r>
            <a:endParaRPr lang="en-US" altLang="en-US" sz="2800" dirty="0" smtClean="0"/>
          </a:p>
        </p:txBody>
      </p:sp>
    </p:spTree>
    <p:extLst>
      <p:ext uri="{BB962C8B-B14F-4D97-AF65-F5344CB8AC3E}">
        <p14:creationId xmlns:p14="http://schemas.microsoft.com/office/powerpoint/2010/main" val="1177084074"/>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Assignment</a:t>
            </a:r>
            <a:endParaRPr lang="en-US" dirty="0"/>
          </a:p>
        </p:txBody>
      </p:sp>
      <p:sp>
        <p:nvSpPr>
          <p:cNvPr id="3" name="Content Placeholder 2"/>
          <p:cNvSpPr>
            <a:spLocks noGrp="1"/>
          </p:cNvSpPr>
          <p:nvPr>
            <p:ph idx="1"/>
          </p:nvPr>
        </p:nvSpPr>
        <p:spPr/>
        <p:txBody>
          <a:bodyPr>
            <a:normAutofit lnSpcReduction="10000"/>
          </a:bodyPr>
          <a:lstStyle/>
          <a:p>
            <a:r>
              <a:rPr lang="en-US" dirty="0" smtClean="0"/>
              <a:t>Working in your respective state teams and using the </a:t>
            </a:r>
            <a:r>
              <a:rPr lang="en-US" dirty="0"/>
              <a:t>c</a:t>
            </a:r>
            <a:r>
              <a:rPr lang="en-US" dirty="0" smtClean="0"/>
              <a:t>osted M&amp;E </a:t>
            </a:r>
            <a:r>
              <a:rPr lang="en-US" dirty="0" err="1" smtClean="0"/>
              <a:t>workplan</a:t>
            </a:r>
            <a:r>
              <a:rPr lang="en-US" dirty="0" smtClean="0"/>
              <a:t> template provided;</a:t>
            </a:r>
          </a:p>
          <a:p>
            <a:pPr marL="971550" lvl="1" indent="-514350">
              <a:buAutoNum type="arabicPeriod"/>
            </a:pPr>
            <a:r>
              <a:rPr lang="en-US" dirty="0" smtClean="0"/>
              <a:t>Identify five key activities necessary for the development of an M&amp;E plan for your state</a:t>
            </a:r>
          </a:p>
          <a:p>
            <a:pPr marL="971550" lvl="1" indent="-514350">
              <a:buAutoNum type="arabicPeriod"/>
            </a:pPr>
            <a:r>
              <a:rPr lang="en-US" dirty="0" smtClean="0"/>
              <a:t>Complete the template with your activities and other required elements</a:t>
            </a:r>
          </a:p>
          <a:p>
            <a:pPr marL="971550" lvl="1" indent="-514350">
              <a:buAutoNum type="arabicPeriod"/>
            </a:pPr>
            <a:r>
              <a:rPr lang="en-US" dirty="0" smtClean="0"/>
              <a:t>Develop a simple data use plan based on your M&amp;E activities</a:t>
            </a:r>
          </a:p>
          <a:p>
            <a:pPr marL="971550" lvl="1" indent="-514350">
              <a:buAutoNum type="arabicPeriod"/>
            </a:pPr>
            <a:endParaRPr lang="en-US" dirty="0"/>
          </a:p>
        </p:txBody>
      </p:sp>
    </p:spTree>
    <p:extLst>
      <p:ext uri="{BB962C8B-B14F-4D97-AF65-F5344CB8AC3E}">
        <p14:creationId xmlns:p14="http://schemas.microsoft.com/office/powerpoint/2010/main" val="4094198245"/>
      </p:ext>
    </p:extLst>
  </p:cSld>
  <p:clrMapOvr>
    <a:masterClrMapping/>
  </p:clrMapOvr>
  <p:transition spd="slow">
    <p:wipe di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69632"/>
            <a:ext cx="8077200" cy="720968"/>
          </a:xfrm>
        </p:spPr>
        <p:txBody>
          <a:bodyPr>
            <a:normAutofit fontScale="90000"/>
          </a:bodyPr>
          <a:lstStyle/>
          <a:p>
            <a:r>
              <a:rPr lang="en-US" dirty="0" smtClean="0"/>
              <a:t>Costed M&amp;E </a:t>
            </a:r>
            <a:r>
              <a:rPr lang="en-US" dirty="0" err="1" smtClean="0"/>
              <a:t>Workplan</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264218267"/>
              </p:ext>
            </p:extLst>
          </p:nvPr>
        </p:nvGraphicFramePr>
        <p:xfrm>
          <a:off x="685800" y="1295400"/>
          <a:ext cx="8077202" cy="3796126"/>
        </p:xfrm>
        <a:graphic>
          <a:graphicData uri="http://schemas.openxmlformats.org/drawingml/2006/table">
            <a:tbl>
              <a:tblPr firstRow="1" firstCol="1" bandRow="1"/>
              <a:tblGrid>
                <a:gridCol w="853772"/>
                <a:gridCol w="452204"/>
                <a:gridCol w="466374"/>
                <a:gridCol w="466374"/>
                <a:gridCol w="460932"/>
                <a:gridCol w="1295093"/>
                <a:gridCol w="1715024"/>
                <a:gridCol w="827409"/>
                <a:gridCol w="760917"/>
                <a:gridCol w="779103"/>
              </a:tblGrid>
              <a:tr h="474516">
                <a:tc rowSpan="2">
                  <a:txBody>
                    <a:bodyPr/>
                    <a:lstStyle/>
                    <a:p>
                      <a:pPr marL="0" marR="0" algn="ctr">
                        <a:lnSpc>
                          <a:spcPct val="115000"/>
                        </a:lnSpc>
                        <a:spcBef>
                          <a:spcPts val="0"/>
                        </a:spcBef>
                        <a:spcAft>
                          <a:spcPts val="0"/>
                        </a:spcAft>
                      </a:pPr>
                      <a:r>
                        <a:rPr lang="en-US" sz="1800" b="1" dirty="0">
                          <a:effectLst/>
                          <a:latin typeface="Calibri"/>
                          <a:ea typeface="Calibri"/>
                          <a:cs typeface="Times New Roman"/>
                        </a:rPr>
                        <a:t>Activity</a:t>
                      </a:r>
                      <a:endParaRPr lang="en-US" sz="18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L="0" marR="0" algn="ctr">
                        <a:lnSpc>
                          <a:spcPct val="115000"/>
                        </a:lnSpc>
                        <a:spcBef>
                          <a:spcPts val="0"/>
                        </a:spcBef>
                        <a:spcAft>
                          <a:spcPts val="0"/>
                        </a:spcAft>
                      </a:pPr>
                      <a:r>
                        <a:rPr lang="en-US" sz="1800" b="1">
                          <a:effectLst/>
                          <a:latin typeface="Calibri"/>
                          <a:ea typeface="Calibri"/>
                          <a:cs typeface="Times New Roman"/>
                        </a:rPr>
                        <a:t>Timeline</a:t>
                      </a:r>
                      <a:endParaRPr lang="en-US" sz="18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algn="ctr">
                        <a:lnSpc>
                          <a:spcPct val="115000"/>
                        </a:lnSpc>
                        <a:spcBef>
                          <a:spcPts val="0"/>
                        </a:spcBef>
                        <a:spcAft>
                          <a:spcPts val="0"/>
                        </a:spcAft>
                      </a:pPr>
                      <a:r>
                        <a:rPr lang="en-US" sz="1800" b="1">
                          <a:effectLst/>
                          <a:latin typeface="Calibri"/>
                          <a:ea typeface="Calibri"/>
                          <a:cs typeface="Times New Roman"/>
                        </a:rPr>
                        <a:t>Responsible</a:t>
                      </a:r>
                      <a:endParaRPr lang="en-US" sz="18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800" b="1">
                          <a:effectLst/>
                          <a:latin typeface="Calibri"/>
                          <a:ea typeface="Calibri"/>
                          <a:cs typeface="Times New Roman"/>
                        </a:rPr>
                        <a:t>Collaborating Agency</a:t>
                      </a:r>
                      <a:endParaRPr lang="en-US" sz="18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800" b="1">
                          <a:effectLst/>
                          <a:latin typeface="Calibri"/>
                          <a:ea typeface="Calibri"/>
                          <a:cs typeface="Times New Roman"/>
                        </a:rPr>
                        <a:t>Total Budget</a:t>
                      </a:r>
                      <a:endParaRPr lang="en-US" sz="18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800" b="1">
                          <a:effectLst/>
                          <a:latin typeface="Calibri"/>
                          <a:ea typeface="Calibri"/>
                          <a:cs typeface="Times New Roman"/>
                        </a:rPr>
                        <a:t>Key Deliverable</a:t>
                      </a:r>
                      <a:endParaRPr lang="en-US"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800" b="1" dirty="0">
                          <a:effectLst/>
                          <a:latin typeface="Calibri"/>
                          <a:ea typeface="Calibri"/>
                          <a:cs typeface="Times New Roman"/>
                        </a:rPr>
                        <a:t>Remarks</a:t>
                      </a:r>
                      <a:endParaRPr lang="en-US" sz="18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9030">
                <a:tc vMerge="1">
                  <a:txBody>
                    <a:bodyPr/>
                    <a:lstStyle/>
                    <a:p>
                      <a:endParaRPr lang="en-US"/>
                    </a:p>
                  </a:txBody>
                  <a:tcPr/>
                </a:tc>
                <a:tc>
                  <a:txBody>
                    <a:bodyPr/>
                    <a:lstStyle/>
                    <a:p>
                      <a:pPr marL="0" marR="0" algn="ctr">
                        <a:lnSpc>
                          <a:spcPct val="115000"/>
                        </a:lnSpc>
                        <a:spcBef>
                          <a:spcPts val="0"/>
                        </a:spcBef>
                        <a:spcAft>
                          <a:spcPts val="0"/>
                        </a:spcAft>
                      </a:pPr>
                      <a:r>
                        <a:rPr lang="en-US" sz="1800" b="1">
                          <a:effectLst/>
                          <a:latin typeface="Calibri"/>
                          <a:ea typeface="Calibri"/>
                          <a:cs typeface="Times New Roman"/>
                        </a:rPr>
                        <a:t>Q1</a:t>
                      </a:r>
                      <a:endParaRPr lang="en-US" sz="18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a:ea typeface="Calibri"/>
                          <a:cs typeface="Times New Roman"/>
                        </a:rPr>
                        <a:t>Q2</a:t>
                      </a:r>
                      <a:endParaRPr lang="en-US" sz="18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a:ea typeface="Calibri"/>
                          <a:cs typeface="Times New Roman"/>
                        </a:rPr>
                        <a:t>Q3</a:t>
                      </a:r>
                      <a:endParaRPr lang="en-US" sz="18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a:ea typeface="Calibri"/>
                          <a:cs typeface="Times New Roman"/>
                        </a:rPr>
                        <a:t>Q4</a:t>
                      </a:r>
                      <a:endParaRPr lang="en-US" sz="18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474516">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516">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516">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516">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516">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3967455"/>
      </p:ext>
    </p:extLst>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8BD23298-A24B-4459-95F7-01374139B2B5}" type="slidenum">
              <a:rPr lang="en-US" smtClean="0"/>
              <a:pPr>
                <a:defRPr/>
              </a:pPr>
              <a:t>4</a:t>
            </a:fld>
            <a:endParaRPr lang="en-US" smtClean="0"/>
          </a:p>
        </p:txBody>
      </p:sp>
      <p:sp>
        <p:nvSpPr>
          <p:cNvPr id="7172" name="Rectangle 2"/>
          <p:cNvSpPr>
            <a:spLocks noGrp="1" noChangeArrowheads="1"/>
          </p:cNvSpPr>
          <p:nvPr>
            <p:ph type="title"/>
          </p:nvPr>
        </p:nvSpPr>
        <p:spPr>
          <a:xfrm>
            <a:off x="892277" y="228600"/>
            <a:ext cx="7565923" cy="914400"/>
          </a:xfrm>
        </p:spPr>
        <p:txBody>
          <a:bodyPr>
            <a:normAutofit/>
          </a:bodyPr>
          <a:lstStyle/>
          <a:p>
            <a:r>
              <a:rPr lang="en-US" altLang="en-US" sz="4000" b="1" dirty="0" smtClean="0"/>
              <a:t>M&amp;E Plan: Definition</a:t>
            </a:r>
          </a:p>
        </p:txBody>
      </p:sp>
      <p:sp>
        <p:nvSpPr>
          <p:cNvPr id="7173" name="Rectangle 3"/>
          <p:cNvSpPr>
            <a:spLocks noGrp="1" noChangeArrowheads="1"/>
          </p:cNvSpPr>
          <p:nvPr>
            <p:ph type="body" idx="1"/>
          </p:nvPr>
        </p:nvSpPr>
        <p:spPr>
          <a:xfrm>
            <a:off x="762000" y="1371600"/>
            <a:ext cx="7543800" cy="4648200"/>
          </a:xfrm>
        </p:spPr>
        <p:txBody>
          <a:bodyPr>
            <a:normAutofit/>
          </a:bodyPr>
          <a:lstStyle/>
          <a:p>
            <a:pPr marL="288925" indent="-288925">
              <a:buFont typeface="Wingdings" pitchFamily="2" charset="2"/>
              <a:buNone/>
            </a:pPr>
            <a:r>
              <a:rPr lang="en-US" altLang="en-US" dirty="0" smtClean="0"/>
              <a:t>   </a:t>
            </a:r>
            <a:r>
              <a:rPr lang="en-US" altLang="en-US" sz="2800" b="1" dirty="0" smtClean="0"/>
              <a:t>A document that describes a system (the M&amp;E system) which links strategic information obtained from various data collection systems to decisions that will improve (health) programs</a:t>
            </a:r>
          </a:p>
          <a:p>
            <a:pPr marL="288925" indent="-288925">
              <a:buFont typeface="Wingdings" pitchFamily="2" charset="2"/>
              <a:buNone/>
            </a:pPr>
            <a:r>
              <a:rPr lang="en-US" altLang="en-US" sz="2800" b="1" dirty="0"/>
              <a:t>	</a:t>
            </a:r>
            <a:endParaRPr lang="en-US" altLang="en-US" sz="2800" b="1" dirty="0" smtClean="0"/>
          </a:p>
          <a:p>
            <a:pPr marL="288925" indent="-288925">
              <a:buFont typeface="Wingdings" pitchFamily="2" charset="2"/>
              <a:buNone/>
            </a:pPr>
            <a:r>
              <a:rPr lang="en-US" altLang="en-US" sz="2800" b="1" dirty="0" smtClean="0"/>
              <a:t>	It is the fundamental document (or part of the plan) that holds the program accountable and tell whether it is succeeding or not.</a:t>
            </a:r>
          </a:p>
        </p:txBody>
      </p:sp>
    </p:spTree>
    <p:extLst>
      <p:ext uri="{BB962C8B-B14F-4D97-AF65-F5344CB8AC3E}">
        <p14:creationId xmlns:p14="http://schemas.microsoft.com/office/powerpoint/2010/main" val="3328948780"/>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3143B674-59AB-451F-8E2E-C336892D34A5}" type="slidenum">
              <a:rPr lang="en-US" smtClean="0"/>
              <a:pPr>
                <a:defRPr/>
              </a:pPr>
              <a:t>40</a:t>
            </a:fld>
            <a:endParaRPr lang="en-US" smtClean="0"/>
          </a:p>
        </p:txBody>
      </p:sp>
      <p:sp>
        <p:nvSpPr>
          <p:cNvPr id="43012" name="Rectangle 2"/>
          <p:cNvSpPr>
            <a:spLocks noGrp="1" noChangeArrowheads="1"/>
          </p:cNvSpPr>
          <p:nvPr>
            <p:ph type="title"/>
          </p:nvPr>
        </p:nvSpPr>
        <p:spPr>
          <a:xfrm>
            <a:off x="762000" y="274638"/>
            <a:ext cx="7848600" cy="639762"/>
          </a:xfrm>
        </p:spPr>
        <p:txBody>
          <a:bodyPr>
            <a:normAutofit fontScale="90000"/>
          </a:bodyPr>
          <a:lstStyle/>
          <a:p>
            <a:r>
              <a:rPr lang="en-US" altLang="en-US" b="1" dirty="0" smtClean="0"/>
              <a:t>Some References</a:t>
            </a:r>
          </a:p>
        </p:txBody>
      </p:sp>
      <p:sp>
        <p:nvSpPr>
          <p:cNvPr id="43013" name="Rectangle 3"/>
          <p:cNvSpPr>
            <a:spLocks noGrp="1" noChangeArrowheads="1"/>
          </p:cNvSpPr>
          <p:nvPr>
            <p:ph type="body" idx="1"/>
          </p:nvPr>
        </p:nvSpPr>
        <p:spPr>
          <a:xfrm>
            <a:off x="838200" y="1143000"/>
            <a:ext cx="7848600" cy="4221163"/>
          </a:xfrm>
        </p:spPr>
        <p:txBody>
          <a:bodyPr/>
          <a:lstStyle/>
          <a:p>
            <a:pPr>
              <a:lnSpc>
                <a:spcPct val="85000"/>
              </a:lnSpc>
            </a:pPr>
            <a:r>
              <a:rPr lang="en-US" altLang="en-US" sz="1600" dirty="0" err="1" smtClean="0"/>
              <a:t>Adamchak</a:t>
            </a:r>
            <a:r>
              <a:rPr lang="en-US" altLang="en-US" sz="1600" dirty="0" smtClean="0"/>
              <a:t> S et al.  (2000). A Guide to Monitoring and Evaluating Adolescent Reproductive Health Programs. Focus on Young Adults, Tool Series 5. Washington D.C.: Focus on Young Adults.</a:t>
            </a:r>
          </a:p>
          <a:p>
            <a:pPr>
              <a:lnSpc>
                <a:spcPct val="85000"/>
              </a:lnSpc>
            </a:pPr>
            <a:endParaRPr lang="en-US" altLang="en-US" sz="1600" dirty="0" smtClean="0"/>
          </a:p>
          <a:p>
            <a:pPr>
              <a:lnSpc>
                <a:spcPct val="85000"/>
              </a:lnSpc>
            </a:pPr>
            <a:r>
              <a:rPr lang="en-US" altLang="en-US" sz="1600" dirty="0" smtClean="0"/>
              <a:t>Bertrand J et al. (1996). Evaluating Family Planning Programs.  The Evaluation Project.</a:t>
            </a:r>
          </a:p>
          <a:p>
            <a:pPr>
              <a:lnSpc>
                <a:spcPct val="85000"/>
              </a:lnSpc>
            </a:pPr>
            <a:endParaRPr lang="en-US" altLang="en-US" sz="1600" dirty="0" smtClean="0"/>
          </a:p>
          <a:p>
            <a:pPr>
              <a:lnSpc>
                <a:spcPct val="85000"/>
              </a:lnSpc>
            </a:pPr>
            <a:r>
              <a:rPr lang="en-US" altLang="en-US" sz="1600" dirty="0" err="1" smtClean="0"/>
              <a:t>Rommelmann</a:t>
            </a:r>
            <a:r>
              <a:rPr lang="en-US" altLang="en-US" sz="1600" dirty="0" smtClean="0"/>
              <a:t> V, P </a:t>
            </a:r>
            <a:r>
              <a:rPr lang="en-US" altLang="en-US" sz="1600" dirty="0" err="1" smtClean="0"/>
              <a:t>Setel</a:t>
            </a:r>
            <a:r>
              <a:rPr lang="en-US" altLang="en-US" sz="1600" dirty="0" smtClean="0"/>
              <a:t>, Y </a:t>
            </a:r>
            <a:r>
              <a:rPr lang="en-US" altLang="en-US" sz="1600" dirty="0" err="1" smtClean="0"/>
              <a:t>Hemed</a:t>
            </a:r>
            <a:r>
              <a:rPr lang="en-US" altLang="en-US" sz="1600" dirty="0" smtClean="0"/>
              <a:t>, H </a:t>
            </a:r>
            <a:r>
              <a:rPr lang="en-US" altLang="en-US" sz="1600" dirty="0" err="1" smtClean="0"/>
              <a:t>Mponezya</a:t>
            </a:r>
            <a:r>
              <a:rPr lang="en-US" altLang="en-US" sz="1600" dirty="0" smtClean="0"/>
              <a:t>, G Angeles, T </a:t>
            </a:r>
            <a:r>
              <a:rPr lang="en-US" altLang="en-US" sz="1600" dirty="0" err="1" smtClean="0"/>
              <a:t>Boerma</a:t>
            </a:r>
            <a:r>
              <a:rPr lang="en-US" altLang="en-US" sz="1600" dirty="0" smtClean="0"/>
              <a:t> (2003).  </a:t>
            </a:r>
            <a:r>
              <a:rPr lang="en-US" altLang="en-US" sz="1600" dirty="0" smtClean="0">
                <a:cs typeface="Arial" charset="0"/>
              </a:rPr>
              <a:t>Costs and Results of Information Systems for Poverty Monitoring, </a:t>
            </a:r>
            <a:r>
              <a:rPr lang="en-US" altLang="en-US" sz="1600" dirty="0" smtClean="0">
                <a:cs typeface="Times New Roman" pitchFamily="18" charset="0"/>
              </a:rPr>
              <a:t>Health Sector Reform, and Local Government Reform In Tanzania. </a:t>
            </a:r>
          </a:p>
          <a:p>
            <a:pPr>
              <a:lnSpc>
                <a:spcPct val="85000"/>
              </a:lnSpc>
            </a:pPr>
            <a:endParaRPr lang="en-US" altLang="en-US" sz="1600" dirty="0" smtClean="0">
              <a:cs typeface="Times New Roman" pitchFamily="18" charset="0"/>
            </a:endParaRPr>
          </a:p>
          <a:p>
            <a:pPr>
              <a:lnSpc>
                <a:spcPct val="85000"/>
              </a:lnSpc>
            </a:pPr>
            <a:r>
              <a:rPr lang="en-US" altLang="en-US" sz="1500" dirty="0" err="1" smtClean="0"/>
              <a:t>Lusthaus</a:t>
            </a:r>
            <a:r>
              <a:rPr lang="en-US" altLang="en-US" sz="1500" dirty="0" smtClean="0"/>
              <a:t>, et. al. (1999) </a:t>
            </a:r>
            <a:r>
              <a:rPr lang="en-US" altLang="en-US" sz="1500" i="1" dirty="0" smtClean="0"/>
              <a:t>Enhancing Organizational Performance: A toolbox for Self-Assessment</a:t>
            </a:r>
            <a:r>
              <a:rPr lang="en-US" altLang="en-US" sz="1500" dirty="0" smtClean="0"/>
              <a:t>.</a:t>
            </a:r>
          </a:p>
          <a:p>
            <a:pPr marL="0" indent="0">
              <a:lnSpc>
                <a:spcPct val="85000"/>
              </a:lnSpc>
              <a:buNone/>
            </a:pPr>
            <a:endParaRPr lang="en-US" altLang="en-US" sz="1500" dirty="0" smtClean="0"/>
          </a:p>
          <a:p>
            <a:pPr>
              <a:lnSpc>
                <a:spcPct val="85000"/>
              </a:lnSpc>
            </a:pPr>
            <a:r>
              <a:rPr lang="en-US" altLang="en-US" sz="1500" dirty="0" smtClean="0"/>
              <a:t>MEASURE Evaluation Training materials (2008 – 2014)  </a:t>
            </a:r>
          </a:p>
        </p:txBody>
      </p:sp>
    </p:spTree>
    <p:extLst>
      <p:ext uri="{BB962C8B-B14F-4D97-AF65-F5344CB8AC3E}">
        <p14:creationId xmlns:p14="http://schemas.microsoft.com/office/powerpoint/2010/main" val="2398080223"/>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0546" name="Rectangle 2"/>
          <p:cNvSpPr>
            <a:spLocks noGrp="1" noChangeArrowheads="1"/>
          </p:cNvSpPr>
          <p:nvPr>
            <p:ph type="title"/>
            <p:custDataLst>
              <p:tags r:id="rId2"/>
            </p:custDataLst>
          </p:nvPr>
        </p:nvSpPr>
        <p:spPr>
          <a:xfrm>
            <a:off x="2743200" y="2895600"/>
            <a:ext cx="4343400" cy="1362075"/>
          </a:xfrm>
        </p:spPr>
        <p:txBody>
          <a:bodyPr>
            <a:normAutofit/>
          </a:bodyPr>
          <a:lstStyle/>
          <a:p>
            <a:pPr>
              <a:defRPr/>
            </a:pPr>
            <a:r>
              <a:rPr lang="en-US" dirty="0" smtClean="0"/>
              <a:t>Thank you…</a:t>
            </a:r>
          </a:p>
        </p:txBody>
      </p:sp>
    </p:spTree>
    <p:custDataLst>
      <p:tags r:id="rId1"/>
    </p:custData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7EAC44C5-70C4-44BA-ABA2-1125C260487F}" type="slidenum">
              <a:rPr lang="en-US" smtClean="0"/>
              <a:pPr>
                <a:defRPr/>
              </a:pPr>
              <a:t>5</a:t>
            </a:fld>
            <a:endParaRPr lang="en-US" dirty="0" smtClean="0"/>
          </a:p>
        </p:txBody>
      </p:sp>
      <p:sp>
        <p:nvSpPr>
          <p:cNvPr id="8196" name="Rectangle 2"/>
          <p:cNvSpPr>
            <a:spLocks noGrp="1" noChangeArrowheads="1"/>
          </p:cNvSpPr>
          <p:nvPr>
            <p:ph type="title"/>
          </p:nvPr>
        </p:nvSpPr>
        <p:spPr>
          <a:xfrm>
            <a:off x="762000" y="152400"/>
            <a:ext cx="7848600" cy="762000"/>
          </a:xfrm>
        </p:spPr>
        <p:txBody>
          <a:bodyPr>
            <a:normAutofit/>
          </a:bodyPr>
          <a:lstStyle/>
          <a:p>
            <a:r>
              <a:rPr lang="en-US" altLang="en-US" sz="4000" b="1" dirty="0" smtClean="0"/>
              <a:t>M&amp;E Plan: Functions</a:t>
            </a:r>
          </a:p>
        </p:txBody>
      </p:sp>
      <p:sp>
        <p:nvSpPr>
          <p:cNvPr id="8197" name="Rectangle 3"/>
          <p:cNvSpPr>
            <a:spLocks noGrp="1" noChangeArrowheads="1"/>
          </p:cNvSpPr>
          <p:nvPr>
            <p:ph type="body" idx="1"/>
          </p:nvPr>
        </p:nvSpPr>
        <p:spPr>
          <a:xfrm>
            <a:off x="914400" y="914400"/>
            <a:ext cx="7772400" cy="5486400"/>
          </a:xfrm>
        </p:spPr>
        <p:txBody>
          <a:bodyPr>
            <a:noAutofit/>
          </a:bodyPr>
          <a:lstStyle/>
          <a:p>
            <a:pPr>
              <a:lnSpc>
                <a:spcPct val="90000"/>
              </a:lnSpc>
            </a:pPr>
            <a:r>
              <a:rPr lang="en-US" altLang="en-US" sz="2800" b="1" dirty="0" smtClean="0"/>
              <a:t>Accountability</a:t>
            </a:r>
            <a:r>
              <a:rPr lang="en-US" altLang="en-US" sz="2800" dirty="0" smtClean="0"/>
              <a:t> - explains how the program will measure its achievements</a:t>
            </a:r>
          </a:p>
          <a:p>
            <a:pPr>
              <a:lnSpc>
                <a:spcPct val="90000"/>
              </a:lnSpc>
            </a:pPr>
            <a:r>
              <a:rPr lang="en-US" altLang="en-US" sz="2800" b="1" dirty="0" smtClean="0"/>
              <a:t>Responsibility</a:t>
            </a:r>
            <a:r>
              <a:rPr lang="en-US" altLang="en-US" sz="2800" dirty="0" smtClean="0"/>
              <a:t> - documents consensus and promotes ownership</a:t>
            </a:r>
          </a:p>
          <a:p>
            <a:pPr>
              <a:lnSpc>
                <a:spcPct val="90000"/>
              </a:lnSpc>
            </a:pPr>
            <a:r>
              <a:rPr lang="en-US" altLang="en-US" sz="2800" b="1" dirty="0" smtClean="0"/>
              <a:t>Transparency</a:t>
            </a:r>
            <a:r>
              <a:rPr lang="en-US" altLang="en-US" sz="2800" dirty="0" smtClean="0"/>
              <a:t> – shared information and brings clarity</a:t>
            </a:r>
          </a:p>
          <a:p>
            <a:pPr>
              <a:lnSpc>
                <a:spcPct val="90000"/>
              </a:lnSpc>
            </a:pPr>
            <a:r>
              <a:rPr lang="en-US" altLang="en-US" sz="2800" b="1" dirty="0" smtClean="0"/>
              <a:t>Standardization</a:t>
            </a:r>
            <a:r>
              <a:rPr lang="en-US" altLang="en-US" sz="2800" dirty="0" smtClean="0"/>
              <a:t> – presents a uniform guide and method of implementation</a:t>
            </a:r>
          </a:p>
          <a:p>
            <a:pPr>
              <a:lnSpc>
                <a:spcPct val="90000"/>
              </a:lnSpc>
            </a:pPr>
            <a:r>
              <a:rPr lang="en-US" altLang="en-US" sz="2800" b="1" dirty="0" smtClean="0"/>
              <a:t>Coordination</a:t>
            </a:r>
            <a:r>
              <a:rPr lang="en-US" altLang="en-US" sz="2800" dirty="0" smtClean="0"/>
              <a:t> – ensures the fitness of every part</a:t>
            </a:r>
          </a:p>
          <a:p>
            <a:pPr>
              <a:lnSpc>
                <a:spcPct val="90000"/>
              </a:lnSpc>
            </a:pPr>
            <a:r>
              <a:rPr lang="en-US" altLang="en-US" sz="2800" b="1" dirty="0" smtClean="0"/>
              <a:t>Preserves institutional memory – </a:t>
            </a:r>
            <a:r>
              <a:rPr lang="en-US" altLang="en-US" sz="2800" i="1" dirty="0" smtClean="0"/>
              <a:t>a living document that needs to be adjusted when a program is modified</a:t>
            </a:r>
          </a:p>
        </p:txBody>
      </p:sp>
    </p:spTree>
    <p:extLst>
      <p:ext uri="{BB962C8B-B14F-4D97-AF65-F5344CB8AC3E}">
        <p14:creationId xmlns:p14="http://schemas.microsoft.com/office/powerpoint/2010/main" val="135127629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pPr>
              <a:defRPr/>
            </a:pPr>
            <a:endParaRPr lang="en-US" dirty="0" smtClean="0"/>
          </a:p>
          <a:p>
            <a:pPr>
              <a:defRPr/>
            </a:pPr>
            <a:endParaRPr lang="en-US" dirty="0" smtClean="0"/>
          </a:p>
        </p:txBody>
      </p:sp>
      <p:sp>
        <p:nvSpPr>
          <p:cNvPr id="6" name="Slide Number Placeholder 4"/>
          <p:cNvSpPr>
            <a:spLocks noGrp="1"/>
          </p:cNvSpPr>
          <p:nvPr>
            <p:ph type="sldNum" sz="quarter" idx="11"/>
          </p:nvPr>
        </p:nvSpPr>
        <p:spPr/>
        <p:txBody>
          <a:bodyPr/>
          <a:lstStyle/>
          <a:p>
            <a:pPr>
              <a:defRPr/>
            </a:pPr>
            <a:fld id="{661F23F2-2F13-4587-9270-6E65FA6705D4}" type="slidenum">
              <a:rPr lang="en-US" smtClean="0"/>
              <a:pPr>
                <a:defRPr/>
              </a:pPr>
              <a:t>6</a:t>
            </a:fld>
            <a:endParaRPr lang="en-US" smtClean="0"/>
          </a:p>
        </p:txBody>
      </p:sp>
      <p:sp>
        <p:nvSpPr>
          <p:cNvPr id="9220" name="Rectangle 2"/>
          <p:cNvSpPr>
            <a:spLocks noGrp="1" noChangeArrowheads="1"/>
          </p:cNvSpPr>
          <p:nvPr>
            <p:ph type="title"/>
          </p:nvPr>
        </p:nvSpPr>
        <p:spPr>
          <a:xfrm>
            <a:off x="838200" y="152400"/>
            <a:ext cx="7772400" cy="685800"/>
          </a:xfrm>
        </p:spPr>
        <p:txBody>
          <a:bodyPr>
            <a:normAutofit fontScale="90000"/>
          </a:bodyPr>
          <a:lstStyle/>
          <a:p>
            <a:r>
              <a:rPr lang="en-US" altLang="en-US" b="1" dirty="0" smtClean="0"/>
              <a:t>M&amp;E Plan: Functions</a:t>
            </a:r>
          </a:p>
        </p:txBody>
      </p:sp>
      <p:sp>
        <p:nvSpPr>
          <p:cNvPr id="9221" name="Rectangle 3"/>
          <p:cNvSpPr>
            <a:spLocks noGrp="1" noChangeArrowheads="1"/>
          </p:cNvSpPr>
          <p:nvPr>
            <p:ph type="body" idx="1"/>
          </p:nvPr>
        </p:nvSpPr>
        <p:spPr>
          <a:xfrm>
            <a:off x="990600" y="1646238"/>
            <a:ext cx="7848600" cy="4525962"/>
          </a:xfrm>
        </p:spPr>
        <p:txBody>
          <a:bodyPr>
            <a:normAutofit/>
          </a:bodyPr>
          <a:lstStyle/>
          <a:p>
            <a:pPr>
              <a:lnSpc>
                <a:spcPct val="90000"/>
              </a:lnSpc>
            </a:pPr>
            <a:r>
              <a:rPr lang="en-US" altLang="en-US" sz="2400" b="1" dirty="0" smtClean="0"/>
              <a:t>Facility/Site (primary data collection)</a:t>
            </a:r>
            <a:r>
              <a:rPr lang="en-US" altLang="en-US" sz="2400" dirty="0" smtClean="0"/>
              <a:t>: </a:t>
            </a:r>
          </a:p>
          <a:p>
            <a:pPr lvl="1">
              <a:lnSpc>
                <a:spcPct val="90000"/>
              </a:lnSpc>
              <a:spcBef>
                <a:spcPct val="10000"/>
              </a:spcBef>
              <a:spcAft>
                <a:spcPct val="10000"/>
              </a:spcAft>
            </a:pPr>
            <a:r>
              <a:rPr lang="en-US" altLang="en-US" sz="2400" dirty="0" smtClean="0"/>
              <a:t>Manage patients/clients and supervise providers</a:t>
            </a:r>
          </a:p>
          <a:p>
            <a:pPr lvl="1">
              <a:lnSpc>
                <a:spcPct val="90000"/>
              </a:lnSpc>
              <a:spcBef>
                <a:spcPct val="10000"/>
              </a:spcBef>
              <a:spcAft>
                <a:spcPct val="10000"/>
              </a:spcAft>
            </a:pPr>
            <a:r>
              <a:rPr lang="en-US" altLang="en-US" sz="2400" dirty="0" smtClean="0"/>
              <a:t>Manage logistics</a:t>
            </a:r>
          </a:p>
          <a:p>
            <a:pPr lvl="1">
              <a:lnSpc>
                <a:spcPct val="90000"/>
              </a:lnSpc>
              <a:spcBef>
                <a:spcPct val="10000"/>
              </a:spcBef>
              <a:spcAft>
                <a:spcPct val="10000"/>
              </a:spcAft>
            </a:pPr>
            <a:r>
              <a:rPr lang="en-US" altLang="en-US" sz="2400" dirty="0" smtClean="0"/>
              <a:t>Report to </a:t>
            </a:r>
            <a:r>
              <a:rPr lang="en-US" altLang="en-US" sz="2400" dirty="0"/>
              <a:t>D</a:t>
            </a:r>
            <a:r>
              <a:rPr lang="en-US" altLang="en-US" sz="2400" dirty="0" smtClean="0"/>
              <a:t>HIS, vertical programs, community</a:t>
            </a:r>
          </a:p>
          <a:p>
            <a:pPr>
              <a:lnSpc>
                <a:spcPct val="90000"/>
              </a:lnSpc>
            </a:pPr>
            <a:r>
              <a:rPr lang="en-US" altLang="en-US" sz="2400" b="1" dirty="0" smtClean="0"/>
              <a:t>Sub-National Levels (State and LGA):</a:t>
            </a:r>
            <a:r>
              <a:rPr lang="en-US" altLang="en-US" sz="2400" dirty="0" smtClean="0"/>
              <a:t>	</a:t>
            </a:r>
          </a:p>
          <a:p>
            <a:pPr lvl="1">
              <a:lnSpc>
                <a:spcPct val="90000"/>
              </a:lnSpc>
              <a:spcBef>
                <a:spcPct val="10000"/>
              </a:spcBef>
              <a:spcAft>
                <a:spcPct val="10000"/>
              </a:spcAft>
            </a:pPr>
            <a:r>
              <a:rPr lang="en-US" altLang="en-US" sz="2400" dirty="0" smtClean="0"/>
              <a:t>Allocate resources</a:t>
            </a:r>
          </a:p>
          <a:p>
            <a:pPr lvl="1">
              <a:lnSpc>
                <a:spcPct val="90000"/>
              </a:lnSpc>
              <a:spcBef>
                <a:spcPct val="10000"/>
              </a:spcBef>
              <a:spcAft>
                <a:spcPct val="10000"/>
              </a:spcAft>
            </a:pPr>
            <a:r>
              <a:rPr lang="en-US" altLang="en-US" sz="2400" dirty="0" smtClean="0"/>
              <a:t>Report to provincial/national</a:t>
            </a:r>
          </a:p>
          <a:p>
            <a:pPr>
              <a:lnSpc>
                <a:spcPct val="90000"/>
              </a:lnSpc>
            </a:pPr>
            <a:r>
              <a:rPr lang="en-US" altLang="en-US" sz="2400" b="1" dirty="0" smtClean="0"/>
              <a:t>National (Comprehensive vs. Vertical Programs)</a:t>
            </a:r>
          </a:p>
          <a:p>
            <a:pPr lvl="1">
              <a:lnSpc>
                <a:spcPct val="90000"/>
              </a:lnSpc>
              <a:spcBef>
                <a:spcPct val="10000"/>
              </a:spcBef>
              <a:spcAft>
                <a:spcPct val="10000"/>
              </a:spcAft>
            </a:pPr>
            <a:r>
              <a:rPr lang="en-US" altLang="en-US" sz="2400" dirty="0" smtClean="0"/>
              <a:t>Allocate resources</a:t>
            </a:r>
          </a:p>
          <a:p>
            <a:pPr lvl="1">
              <a:lnSpc>
                <a:spcPct val="90000"/>
              </a:lnSpc>
              <a:spcBef>
                <a:spcPct val="10000"/>
              </a:spcBef>
              <a:spcAft>
                <a:spcPct val="10000"/>
              </a:spcAft>
            </a:pPr>
            <a:r>
              <a:rPr lang="en-US" altLang="en-US" sz="2400" dirty="0" smtClean="0"/>
              <a:t>Collect national data</a:t>
            </a:r>
          </a:p>
          <a:p>
            <a:pPr lvl="1">
              <a:lnSpc>
                <a:spcPct val="90000"/>
              </a:lnSpc>
              <a:spcBef>
                <a:spcPct val="10000"/>
              </a:spcBef>
              <a:spcAft>
                <a:spcPct val="10000"/>
              </a:spcAft>
            </a:pPr>
            <a:r>
              <a:rPr lang="en-US" altLang="en-US" sz="2400" dirty="0" smtClean="0"/>
              <a:t>Report to international donors, other stakeholders</a:t>
            </a:r>
          </a:p>
        </p:txBody>
      </p:sp>
      <p:sp>
        <p:nvSpPr>
          <p:cNvPr id="9222" name="Rectangle 4"/>
          <p:cNvSpPr>
            <a:spLocks noChangeArrowheads="1"/>
          </p:cNvSpPr>
          <p:nvPr/>
        </p:nvSpPr>
        <p:spPr bwMode="auto">
          <a:xfrm>
            <a:off x="1143000" y="838200"/>
            <a:ext cx="77327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spcAft>
                <a:spcPct val="20000"/>
              </a:spcAft>
              <a:buClr>
                <a:schemeClr val="hlink"/>
              </a:buClr>
              <a:buFont typeface="Wingdings" pitchFamily="2" charset="2"/>
              <a:buChar char="§"/>
              <a:defRPr sz="2600">
                <a:solidFill>
                  <a:schemeClr val="folHlink"/>
                </a:solidFill>
                <a:latin typeface="Arial" charset="0"/>
              </a:defRPr>
            </a:lvl1pPr>
            <a:lvl2pPr marL="742950" indent="-285750" algn="l">
              <a:spcBef>
                <a:spcPct val="20000"/>
              </a:spcBef>
              <a:spcAft>
                <a:spcPct val="20000"/>
              </a:spcAft>
              <a:buClr>
                <a:schemeClr val="hlink"/>
              </a:buClr>
              <a:buFont typeface="Wingdings" pitchFamily="2" charset="2"/>
              <a:buChar char="§"/>
              <a:defRPr sz="2400">
                <a:solidFill>
                  <a:schemeClr val="folHlink"/>
                </a:solidFill>
                <a:latin typeface="Arial" charset="0"/>
              </a:defRPr>
            </a:lvl2pPr>
            <a:lvl3pPr marL="1143000" indent="-228600" algn="l">
              <a:spcBef>
                <a:spcPct val="20000"/>
              </a:spcBef>
              <a:spcAft>
                <a:spcPct val="20000"/>
              </a:spcAft>
              <a:buClr>
                <a:schemeClr val="hlink"/>
              </a:buClr>
              <a:buFont typeface="Wingdings" pitchFamily="2" charset="2"/>
              <a:buChar char="§"/>
              <a:defRPr sz="2200">
                <a:solidFill>
                  <a:schemeClr val="folHlink"/>
                </a:solidFill>
                <a:latin typeface="Arial" charset="0"/>
              </a:defRPr>
            </a:lvl3pPr>
            <a:lvl4pPr marL="1600200" indent="-228600" algn="l">
              <a:spcBef>
                <a:spcPct val="20000"/>
              </a:spcBef>
              <a:spcAft>
                <a:spcPct val="20000"/>
              </a:spcAft>
              <a:buClr>
                <a:schemeClr val="hlink"/>
              </a:buClr>
              <a:buFont typeface="Wingdings" pitchFamily="2" charset="2"/>
              <a:buChar char="§"/>
              <a:defRPr sz="2200">
                <a:solidFill>
                  <a:schemeClr val="folHlink"/>
                </a:solidFill>
                <a:latin typeface="Arial" charset="0"/>
              </a:defRPr>
            </a:lvl4pPr>
            <a:lvl5pPr marL="2057400" indent="-228600" algn="l">
              <a:spcBef>
                <a:spcPct val="20000"/>
              </a:spcBef>
              <a:spcAft>
                <a:spcPct val="20000"/>
              </a:spcAft>
              <a:buClr>
                <a:schemeClr val="hlink"/>
              </a:buClr>
              <a:buFont typeface="Wingdings" pitchFamily="2" charset="2"/>
              <a:buChar char="§"/>
              <a:defRPr sz="2200">
                <a:solidFill>
                  <a:schemeClr val="folHlink"/>
                </a:solidFill>
                <a:latin typeface="Arial"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folHlink"/>
                </a:solidFill>
                <a:latin typeface="Arial"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folHlink"/>
                </a:solidFill>
                <a:latin typeface="Arial"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folHlink"/>
                </a:solidFill>
                <a:latin typeface="Arial"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folHlink"/>
                </a:solidFill>
                <a:latin typeface="Arial" charset="0"/>
              </a:defRPr>
            </a:lvl9pPr>
          </a:lstStyle>
          <a:p>
            <a:pPr algn="ctr">
              <a:spcBef>
                <a:spcPct val="0"/>
              </a:spcBef>
              <a:spcAft>
                <a:spcPct val="0"/>
              </a:spcAft>
              <a:buClrTx/>
              <a:buFontTx/>
              <a:buNone/>
            </a:pPr>
            <a:r>
              <a:rPr lang="en-US" altLang="en-US" sz="2400" i="1" dirty="0">
                <a:solidFill>
                  <a:srgbClr val="000000"/>
                </a:solidFill>
                <a:latin typeface="Times New Roman" pitchFamily="18" charset="0"/>
              </a:rPr>
              <a:t>Functions may differ for various levels of the health system</a:t>
            </a:r>
          </a:p>
        </p:txBody>
      </p:sp>
    </p:spTree>
    <p:extLst>
      <p:ext uri="{BB962C8B-B14F-4D97-AF65-F5344CB8AC3E}">
        <p14:creationId xmlns:p14="http://schemas.microsoft.com/office/powerpoint/2010/main" val="281517520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dirty="0" smtClean="0"/>
          </a:p>
          <a:p>
            <a:pPr>
              <a:defRPr/>
            </a:pPr>
            <a:endParaRPr lang="en-US" dirty="0" smtClean="0"/>
          </a:p>
        </p:txBody>
      </p:sp>
      <p:sp>
        <p:nvSpPr>
          <p:cNvPr id="5" name="Slide Number Placeholder 4"/>
          <p:cNvSpPr>
            <a:spLocks noGrp="1"/>
          </p:cNvSpPr>
          <p:nvPr>
            <p:ph type="sldNum" sz="quarter" idx="11"/>
          </p:nvPr>
        </p:nvSpPr>
        <p:spPr/>
        <p:txBody>
          <a:bodyPr/>
          <a:lstStyle/>
          <a:p>
            <a:pPr>
              <a:defRPr/>
            </a:pPr>
            <a:fld id="{A08E4DE2-AF0C-46DF-B43C-C1B1687359CD}" type="slidenum">
              <a:rPr lang="en-US" smtClean="0"/>
              <a:pPr>
                <a:defRPr/>
              </a:pPr>
              <a:t>7</a:t>
            </a:fld>
            <a:endParaRPr lang="en-US" dirty="0" smtClean="0"/>
          </a:p>
        </p:txBody>
      </p:sp>
      <p:sp>
        <p:nvSpPr>
          <p:cNvPr id="10244" name="Rectangle 2"/>
          <p:cNvSpPr>
            <a:spLocks noGrp="1" noChangeArrowheads="1"/>
          </p:cNvSpPr>
          <p:nvPr>
            <p:ph type="title"/>
          </p:nvPr>
        </p:nvSpPr>
        <p:spPr>
          <a:xfrm>
            <a:off x="914400" y="274638"/>
            <a:ext cx="6934200" cy="715962"/>
          </a:xfrm>
        </p:spPr>
        <p:txBody>
          <a:bodyPr>
            <a:normAutofit fontScale="90000"/>
          </a:bodyPr>
          <a:lstStyle/>
          <a:p>
            <a:r>
              <a:rPr lang="en-US" altLang="en-US" b="1" dirty="0" smtClean="0"/>
              <a:t>M&amp;E Plan: Elements</a:t>
            </a:r>
          </a:p>
        </p:txBody>
      </p:sp>
      <p:sp>
        <p:nvSpPr>
          <p:cNvPr id="10245" name="Rectangle 3"/>
          <p:cNvSpPr>
            <a:spLocks noGrp="1" noChangeArrowheads="1"/>
          </p:cNvSpPr>
          <p:nvPr>
            <p:ph type="body" idx="1"/>
          </p:nvPr>
        </p:nvSpPr>
        <p:spPr>
          <a:xfrm>
            <a:off x="762000" y="1201738"/>
            <a:ext cx="7939088" cy="4754562"/>
          </a:xfrm>
        </p:spPr>
        <p:txBody>
          <a:bodyPr/>
          <a:lstStyle/>
          <a:p>
            <a:pPr marL="736600" indent="-736600">
              <a:lnSpc>
                <a:spcPct val="90000"/>
              </a:lnSpc>
              <a:buClr>
                <a:schemeClr val="tx1"/>
              </a:buClr>
              <a:buFont typeface="Wingdings" pitchFamily="2" charset="2"/>
              <a:buNone/>
            </a:pPr>
            <a:r>
              <a:rPr lang="en-US" altLang="en-US" sz="2000" dirty="0" smtClean="0"/>
              <a:t>I.	</a:t>
            </a:r>
            <a:r>
              <a:rPr lang="en-US" altLang="en-US" sz="2400" dirty="0" smtClean="0"/>
              <a:t>Introduction</a:t>
            </a:r>
          </a:p>
          <a:p>
            <a:pPr marL="736600" indent="-736600">
              <a:lnSpc>
                <a:spcPct val="90000"/>
              </a:lnSpc>
              <a:buClr>
                <a:schemeClr val="tx1"/>
              </a:buClr>
              <a:buFont typeface="Wingdings" pitchFamily="2" charset="2"/>
              <a:buNone/>
            </a:pPr>
            <a:r>
              <a:rPr lang="en-US" altLang="en-US" sz="2400" dirty="0" smtClean="0"/>
              <a:t>II.  	Description of the Program- including problem statement and framework(s)</a:t>
            </a:r>
          </a:p>
          <a:p>
            <a:pPr marL="736600" indent="-736600">
              <a:lnSpc>
                <a:spcPct val="90000"/>
              </a:lnSpc>
              <a:buClr>
                <a:schemeClr val="tx1"/>
              </a:buClr>
              <a:buFont typeface="Wingdings" pitchFamily="2" charset="2"/>
              <a:buNone/>
            </a:pPr>
            <a:r>
              <a:rPr lang="en-US" altLang="en-US" sz="2400" dirty="0" smtClean="0"/>
              <a:t>III.	Indicators- including data sources and indicator reference sheets</a:t>
            </a:r>
          </a:p>
          <a:p>
            <a:pPr marL="736600" indent="-736600">
              <a:lnSpc>
                <a:spcPct val="90000"/>
              </a:lnSpc>
              <a:buClr>
                <a:schemeClr val="tx1"/>
              </a:buClr>
              <a:buFont typeface="Wingdings" pitchFamily="2" charset="2"/>
              <a:buNone/>
            </a:pPr>
            <a:r>
              <a:rPr lang="en-US" altLang="en-US" sz="2400" dirty="0" smtClean="0"/>
              <a:t>IV.	Data Collection, Reporting Systems</a:t>
            </a:r>
          </a:p>
          <a:p>
            <a:pPr marL="736600" indent="-736600">
              <a:lnSpc>
                <a:spcPct val="90000"/>
              </a:lnSpc>
              <a:buClr>
                <a:schemeClr val="tx1"/>
              </a:buClr>
              <a:buFont typeface="Wingdings" pitchFamily="2" charset="2"/>
              <a:buNone/>
            </a:pPr>
            <a:r>
              <a:rPr lang="en-US" altLang="en-US" sz="2400" dirty="0" smtClean="0"/>
              <a:t>V.	Monitoring Plan</a:t>
            </a:r>
          </a:p>
          <a:p>
            <a:pPr marL="736600" indent="-736600">
              <a:lnSpc>
                <a:spcPct val="90000"/>
              </a:lnSpc>
              <a:buClr>
                <a:schemeClr val="tx1"/>
              </a:buClr>
              <a:buFont typeface="Wingdings" pitchFamily="2" charset="2"/>
              <a:buNone/>
            </a:pPr>
            <a:r>
              <a:rPr lang="en-US" altLang="en-US" sz="2400" dirty="0" smtClean="0"/>
              <a:t>VI.	Research and Evaluation</a:t>
            </a:r>
          </a:p>
          <a:p>
            <a:pPr marL="736600" indent="-736600">
              <a:lnSpc>
                <a:spcPct val="90000"/>
              </a:lnSpc>
              <a:buClr>
                <a:schemeClr val="tx1"/>
              </a:buClr>
              <a:buFont typeface="Wingdings" pitchFamily="2" charset="2"/>
              <a:buNone/>
            </a:pPr>
            <a:r>
              <a:rPr lang="en-US" altLang="en-US" sz="2400" dirty="0" smtClean="0"/>
              <a:t>VII.	Data reportage, Dissemination and Use of Information</a:t>
            </a:r>
          </a:p>
          <a:p>
            <a:pPr marL="736600" indent="-736600">
              <a:lnSpc>
                <a:spcPct val="90000"/>
              </a:lnSpc>
              <a:buClr>
                <a:schemeClr val="tx1"/>
              </a:buClr>
              <a:buFont typeface="Wingdings" pitchFamily="2" charset="2"/>
              <a:buNone/>
            </a:pPr>
            <a:r>
              <a:rPr lang="en-US" altLang="en-US" sz="2400" dirty="0" smtClean="0"/>
              <a:t>VIII.	Capacity and Needs for M&amp;E Plan Implementation</a:t>
            </a:r>
          </a:p>
          <a:p>
            <a:pPr marL="736600" indent="-736600">
              <a:lnSpc>
                <a:spcPct val="90000"/>
              </a:lnSpc>
              <a:buClr>
                <a:schemeClr val="tx1"/>
              </a:buClr>
              <a:buFont typeface="Wingdings" pitchFamily="2" charset="2"/>
              <a:buNone/>
            </a:pPr>
            <a:r>
              <a:rPr lang="en-US" altLang="en-US" sz="2400" dirty="0" smtClean="0"/>
              <a:t>IX.	Mechanism for M&amp;E Plan Update</a:t>
            </a:r>
          </a:p>
        </p:txBody>
      </p:sp>
    </p:spTree>
    <p:extLst>
      <p:ext uri="{BB962C8B-B14F-4D97-AF65-F5344CB8AC3E}">
        <p14:creationId xmlns:p14="http://schemas.microsoft.com/office/powerpoint/2010/main" val="3114161753"/>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8077200" cy="720968"/>
          </a:xfrm>
        </p:spPr>
        <p:txBody>
          <a:bodyPr>
            <a:normAutofit/>
          </a:bodyPr>
          <a:lstStyle/>
          <a:p>
            <a:r>
              <a:rPr lang="en-US" sz="4000" b="1" dirty="0" smtClean="0"/>
              <a:t>12 Components of M&amp;E System</a:t>
            </a:r>
            <a:endParaRPr lang="en-US" sz="4000" b="1" dirty="0"/>
          </a:p>
        </p:txBody>
      </p:sp>
      <p:pic>
        <p:nvPicPr>
          <p:cNvPr id="4" name="Picture 3"/>
          <p:cNvPicPr/>
          <p:nvPr/>
        </p:nvPicPr>
        <p:blipFill>
          <a:blip r:embed="rId2" cstate="print"/>
          <a:srcRect/>
          <a:stretch>
            <a:fillRect/>
          </a:stretch>
        </p:blipFill>
        <p:spPr bwMode="auto">
          <a:xfrm>
            <a:off x="1143000" y="838200"/>
            <a:ext cx="7086600" cy="5943599"/>
          </a:xfrm>
          <a:prstGeom prst="rect">
            <a:avLst/>
          </a:prstGeom>
          <a:noFill/>
        </p:spPr>
      </p:pic>
    </p:spTree>
    <p:extLst>
      <p:ext uri="{BB962C8B-B14F-4D97-AF65-F5344CB8AC3E}">
        <p14:creationId xmlns:p14="http://schemas.microsoft.com/office/powerpoint/2010/main" val="1686865582"/>
      </p:ext>
    </p:extLst>
  </p:cSld>
  <p:clrMapOvr>
    <a:masterClrMapping/>
  </p:clrMapOvr>
  <p:transition spd="slow">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endParaRPr lang="en-US" smtClean="0"/>
          </a:p>
          <a:p>
            <a:pPr>
              <a:defRPr/>
            </a:pPr>
            <a:endParaRPr lang="en-US" smtClean="0"/>
          </a:p>
        </p:txBody>
      </p:sp>
      <p:sp>
        <p:nvSpPr>
          <p:cNvPr id="5" name="Slide Number Placeholder 4"/>
          <p:cNvSpPr>
            <a:spLocks noGrp="1"/>
          </p:cNvSpPr>
          <p:nvPr>
            <p:ph type="sldNum" sz="quarter" idx="11"/>
          </p:nvPr>
        </p:nvSpPr>
        <p:spPr/>
        <p:txBody>
          <a:bodyPr/>
          <a:lstStyle/>
          <a:p>
            <a:pPr>
              <a:defRPr/>
            </a:pPr>
            <a:fld id="{321F7527-E5F3-4D20-ABAA-E1984A90994B}" type="slidenum">
              <a:rPr lang="en-US" smtClean="0"/>
              <a:pPr>
                <a:defRPr/>
              </a:pPr>
              <a:t>9</a:t>
            </a:fld>
            <a:endParaRPr lang="en-US" smtClean="0"/>
          </a:p>
        </p:txBody>
      </p:sp>
      <p:sp>
        <p:nvSpPr>
          <p:cNvPr id="11268" name="Rectangle 2"/>
          <p:cNvSpPr>
            <a:spLocks noGrp="1" noChangeArrowheads="1"/>
          </p:cNvSpPr>
          <p:nvPr>
            <p:ph type="title"/>
          </p:nvPr>
        </p:nvSpPr>
        <p:spPr>
          <a:xfrm>
            <a:off x="609600" y="152400"/>
            <a:ext cx="8458200" cy="762000"/>
          </a:xfrm>
        </p:spPr>
        <p:txBody>
          <a:bodyPr>
            <a:noAutofit/>
          </a:bodyPr>
          <a:lstStyle/>
          <a:p>
            <a:pPr>
              <a:lnSpc>
                <a:spcPct val="85000"/>
              </a:lnSpc>
            </a:pPr>
            <a:r>
              <a:rPr lang="en-US" altLang="en-US" sz="4000" b="1" dirty="0" smtClean="0"/>
              <a:t>Elements of an M&amp;E Plan: Introduction</a:t>
            </a:r>
          </a:p>
        </p:txBody>
      </p:sp>
      <p:sp>
        <p:nvSpPr>
          <p:cNvPr id="11269" name="Rectangle 3"/>
          <p:cNvSpPr>
            <a:spLocks noGrp="1" noChangeArrowheads="1"/>
          </p:cNvSpPr>
          <p:nvPr>
            <p:ph type="body" idx="1"/>
          </p:nvPr>
        </p:nvSpPr>
        <p:spPr>
          <a:xfrm>
            <a:off x="685800" y="1447800"/>
            <a:ext cx="8229600" cy="4525963"/>
          </a:xfrm>
        </p:spPr>
        <p:txBody>
          <a:bodyPr/>
          <a:lstStyle/>
          <a:p>
            <a:pPr marL="736600" indent="-736600">
              <a:buFontTx/>
              <a:buAutoNum type="alphaUcPeriod"/>
            </a:pPr>
            <a:r>
              <a:rPr lang="en-US" altLang="en-US" b="1" dirty="0" smtClean="0">
                <a:cs typeface="Times New Roman" pitchFamily="18" charset="0"/>
              </a:rPr>
              <a:t>Purpose of the plan</a:t>
            </a:r>
          </a:p>
          <a:p>
            <a:pPr marL="736600" indent="-736600">
              <a:buFontTx/>
              <a:buAutoNum type="alphaUcPeriod"/>
            </a:pPr>
            <a:r>
              <a:rPr lang="en-US" altLang="en-US" b="1" dirty="0" smtClean="0">
                <a:cs typeface="Times New Roman" pitchFamily="18" charset="0"/>
              </a:rPr>
              <a:t>Description of how it was developed</a:t>
            </a:r>
          </a:p>
          <a:p>
            <a:pPr marL="736600" indent="-736600">
              <a:buFontTx/>
              <a:buAutoNum type="alphaUcPeriod"/>
            </a:pPr>
            <a:r>
              <a:rPr lang="en-US" altLang="en-US" b="1" dirty="0" smtClean="0"/>
              <a:t>Needed resources</a:t>
            </a:r>
          </a:p>
          <a:p>
            <a:pPr marL="1092200" lvl="1" indent="-635000"/>
            <a:r>
              <a:rPr lang="en-US" altLang="en-US" b="1" dirty="0" smtClean="0"/>
              <a:t>Financial</a:t>
            </a:r>
          </a:p>
          <a:p>
            <a:pPr marL="1092200" lvl="1" indent="-635000"/>
            <a:r>
              <a:rPr lang="en-US" altLang="en-US" b="1" dirty="0" smtClean="0"/>
              <a:t>Human (roles and responsibilities, organizational chart)</a:t>
            </a:r>
          </a:p>
          <a:p>
            <a:pPr marL="1092200" lvl="1" indent="-635000"/>
            <a:r>
              <a:rPr lang="en-US" altLang="en-US" b="1" dirty="0" smtClean="0"/>
              <a:t>Infrastructure</a:t>
            </a:r>
          </a:p>
        </p:txBody>
      </p:sp>
    </p:spTree>
    <p:extLst>
      <p:ext uri="{BB962C8B-B14F-4D97-AF65-F5344CB8AC3E}">
        <p14:creationId xmlns:p14="http://schemas.microsoft.com/office/powerpoint/2010/main" val="1591542153"/>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ECTIONID" val="yI2DOt6RzRcU51QxdhNewL"/>
</p:tagLst>
</file>

<file path=ppt/tags/tag2.xml><?xml version="1.0" encoding="utf-8"?>
<p:tagLst xmlns:a="http://schemas.openxmlformats.org/drawingml/2006/main" xmlns:r="http://schemas.openxmlformats.org/officeDocument/2006/relationships" xmlns:p="http://schemas.openxmlformats.org/presentationml/2006/main">
  <p:tag name="DVSHAPEID" val="HAGzTPKJNXuuOK4v20iPS7"/>
</p:tagLst>
</file>

<file path=ppt/tags/tag3.xml><?xml version="1.0" encoding="utf-8"?>
<p:tagLst xmlns:a="http://schemas.openxmlformats.org/drawingml/2006/main" xmlns:r="http://schemas.openxmlformats.org/officeDocument/2006/relationships" xmlns:p="http://schemas.openxmlformats.org/presentationml/2006/main">
  <p:tag name="DVSHAPEID" val="0uhWvCQomImT50qU5y4Znw"/>
</p:tagLst>
</file>

<file path=ppt/tags/tag4.xml><?xml version="1.0" encoding="utf-8"?>
<p:tagLst xmlns:a="http://schemas.openxmlformats.org/drawingml/2006/main" xmlns:r="http://schemas.openxmlformats.org/officeDocument/2006/relationships" xmlns:p="http://schemas.openxmlformats.org/presentationml/2006/main">
  <p:tag name="DVSECTIONID" val="ezdaKHeWyBnZyZ2cDqRSoa"/>
</p:tagLst>
</file>

<file path=ppt/tags/tag5.xml><?xml version="1.0" encoding="utf-8"?>
<p:tagLst xmlns:a="http://schemas.openxmlformats.org/drawingml/2006/main" xmlns:r="http://schemas.openxmlformats.org/officeDocument/2006/relationships" xmlns:p="http://schemas.openxmlformats.org/presentationml/2006/main">
  <p:tag name="DVSHAPEID" val="LRMR96J2MVd0CGe2e5htjk"/>
</p:tagLst>
</file>

<file path=ppt/theme/theme1.xml><?xml version="1.0" encoding="utf-8"?>
<a:theme xmlns:a="http://schemas.openxmlformats.org/drawingml/2006/main" name="Train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Template>
  <TotalTime>0</TotalTime>
  <Words>4534</Words>
  <Application>Microsoft Office PowerPoint</Application>
  <PresentationFormat>On-screen Show (4:3)</PresentationFormat>
  <Paragraphs>542</Paragraphs>
  <Slides>41</Slides>
  <Notes>35</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Training</vt:lpstr>
      <vt:lpstr>Developing and Implementing M&amp;E Plan for NSHDP II</vt:lpstr>
      <vt:lpstr> Objectives of the Session</vt:lpstr>
      <vt:lpstr>Overview</vt:lpstr>
      <vt:lpstr>M&amp;E Plan: Definition</vt:lpstr>
      <vt:lpstr>M&amp;E Plan: Functions</vt:lpstr>
      <vt:lpstr>M&amp;E Plan: Functions</vt:lpstr>
      <vt:lpstr>M&amp;E Plan: Elements</vt:lpstr>
      <vt:lpstr>12 Components of M&amp;E System</vt:lpstr>
      <vt:lpstr>Elements of an M&amp;E Plan: Introduction</vt:lpstr>
      <vt:lpstr>Elements of an M&amp;E Plan: Program Description</vt:lpstr>
      <vt:lpstr>PowerPoint Presentation</vt:lpstr>
      <vt:lpstr>Indicator Reference Sheet – an Example</vt:lpstr>
      <vt:lpstr>Elements of an M&amp;E Plan: Data Collection, Reporting Systems</vt:lpstr>
      <vt:lpstr>Elements of an M&amp;E Plan: Monitoring Plan </vt:lpstr>
      <vt:lpstr>Elements of an M&amp;E Plan: Evaluation and Research</vt:lpstr>
      <vt:lpstr>Elements of an M&amp;E Plan: Reportage, Dissemination and Use </vt:lpstr>
      <vt:lpstr>Elements of an M&amp;E Plan: Implementation Capacity</vt:lpstr>
      <vt:lpstr>Elements of an M&amp;E Plan: Mechanism for Update </vt:lpstr>
      <vt:lpstr>M&amp;E Plan: Elements</vt:lpstr>
      <vt:lpstr>M&amp;E Plan: Standards</vt:lpstr>
      <vt:lpstr>Complexity of M&amp;E Systems</vt:lpstr>
      <vt:lpstr>Complexity of M&amp;E Systems: Level</vt:lpstr>
      <vt:lpstr>Complexity of M&amp;E Systems: Information Needs</vt:lpstr>
      <vt:lpstr>Complexity of M&amp;E Systems: Type of Programs</vt:lpstr>
      <vt:lpstr>Complexity of M&amp;E Systems: Scope of M&amp;E Effort</vt:lpstr>
      <vt:lpstr>Complexity of M&amp;E Systems: Scope of M&amp;E Effort</vt:lpstr>
      <vt:lpstr>Complexity of M&amp;E Systems: Scope of M&amp;E Effort</vt:lpstr>
      <vt:lpstr>Complexity of M&amp;E Systems: Scope of M&amp;E Effort</vt:lpstr>
      <vt:lpstr>Complexity of M&amp;E Systems: Costs</vt:lpstr>
      <vt:lpstr>Complexity of M&amp;E Systems: Costs</vt:lpstr>
      <vt:lpstr>Developing an M&amp;E Plan: Inputs</vt:lpstr>
      <vt:lpstr>Developing &amp; Implementing an M&amp;E Plan: Process</vt:lpstr>
      <vt:lpstr>Developing &amp; Implementing an M&amp;E Plan: Output</vt:lpstr>
      <vt:lpstr>Developing &amp; Implementing an M&amp;E Plan: Role of the M&amp;E Unit </vt:lpstr>
      <vt:lpstr>Consensus Building Tips</vt:lpstr>
      <vt:lpstr>M&amp;E Findings Utilization Plan</vt:lpstr>
      <vt:lpstr>Developing &amp; Implementing an M&amp;E Plan: Dos and Don’ts</vt:lpstr>
      <vt:lpstr>Group Assignment</vt:lpstr>
      <vt:lpstr>Costed M&amp;E Workplan</vt:lpstr>
      <vt:lpstr>Some References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2017-07-24T09:00:26Z</dcterms:created>
  <dcterms:modified xsi:type="dcterms:W3CDTF">2017-08-24T16:29:53Z</dcterms:modified>
</cp:coreProperties>
</file>